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</p:sldIdLst>
  <p:sldSz cy="5143500" cx="9144000"/>
  <p:notesSz cx="6858000" cy="9144000"/>
  <p:embeddedFontLst>
    <p:embeddedFont>
      <p:font typeface="Anaheim"/>
      <p:regular r:id="rId89"/>
    </p:embeddedFont>
    <p:embeddedFont>
      <p:font typeface="Barlow Condensed ExtraBold"/>
      <p:bold r:id="rId90"/>
      <p:boldItalic r:id="rId91"/>
    </p:embeddedFont>
    <p:embeddedFont>
      <p:font typeface="Overpass Mono"/>
      <p:regular r:id="rId92"/>
      <p:bold r:id="rId93"/>
    </p:embeddedFont>
    <p:embeddedFont>
      <p:font typeface="Fira Code"/>
      <p:regular r:id="rId94"/>
      <p:bold r:id="rId95"/>
    </p:embeddedFont>
    <p:embeddedFont>
      <p:font typeface="Barlow"/>
      <p:regular r:id="rId96"/>
      <p:bold r:id="rId97"/>
      <p:italic r:id="rId98"/>
      <p:boldItalic r:id="rId99"/>
    </p:embeddedFont>
    <p:embeddedFont>
      <p:font typeface="Overpass Mono Medium"/>
      <p:regular r:id="rId100"/>
      <p:bold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1" Type="http://schemas.openxmlformats.org/officeDocument/2006/relationships/font" Target="fonts/OverpassMonoMedium-bold.fntdata"/><Relationship Id="rId100" Type="http://schemas.openxmlformats.org/officeDocument/2006/relationships/font" Target="fonts/OverpassMonoMedium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FiraCode-bold.fntdata"/><Relationship Id="rId94" Type="http://schemas.openxmlformats.org/officeDocument/2006/relationships/font" Target="fonts/FiraCode-regular.fntdata"/><Relationship Id="rId97" Type="http://schemas.openxmlformats.org/officeDocument/2006/relationships/font" Target="fonts/Barlow-bold.fntdata"/><Relationship Id="rId96" Type="http://schemas.openxmlformats.org/officeDocument/2006/relationships/font" Target="fonts/Barlow-regular.fntdata"/><Relationship Id="rId11" Type="http://schemas.openxmlformats.org/officeDocument/2006/relationships/slide" Target="slides/slide7.xml"/><Relationship Id="rId99" Type="http://schemas.openxmlformats.org/officeDocument/2006/relationships/font" Target="fonts/Barlow-boldItalic.fntdata"/><Relationship Id="rId10" Type="http://schemas.openxmlformats.org/officeDocument/2006/relationships/slide" Target="slides/slide6.xml"/><Relationship Id="rId98" Type="http://schemas.openxmlformats.org/officeDocument/2006/relationships/font" Target="fonts/Barlow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BarlowCondensedExtraBold-boldItalic.fntdata"/><Relationship Id="rId90" Type="http://schemas.openxmlformats.org/officeDocument/2006/relationships/font" Target="fonts/BarlowCondensedExtraBold-bold.fntdata"/><Relationship Id="rId93" Type="http://schemas.openxmlformats.org/officeDocument/2006/relationships/font" Target="fonts/OverpassMono-bold.fntdata"/><Relationship Id="rId92" Type="http://schemas.openxmlformats.org/officeDocument/2006/relationships/font" Target="fonts/OverpassMono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font" Target="fonts/Anaheim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089189734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089189734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089189734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089189734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89189734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89189734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2b6052efb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42b6052efb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37110ea73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037110ea73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95b4b82d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95b4b82d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95b4b82d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95b4b82d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08d70c9173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08d70c9173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08d70c9173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08d70c9173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8d70c9173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8d70c9173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b872573b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b872573b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895b4b82d6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895b4b82d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895b4b82d6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895b4b82d6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895b4b82d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895b4b82d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895b4b82d6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895b4b82d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895b4b82d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895b4b82d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bb3434e5f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bb3434e5f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c076d69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c076d69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895b4b82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895b4b82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895b4b82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895b4b82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895b4b82d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895b4b82d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895b4b82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895b4b82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895b4b82d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895b4b82d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089189734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089189734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895b4b82d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895b4b82d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08d70c9173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08d70c9173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895b4b82d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895b4b82d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895b4b82d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895b4b82d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08d70c9173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08d70c9173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895b4b82d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895b4b82d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895b4b82d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895b4b82d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b6052e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b6052e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895b4b82d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895b4b82d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895b4b82d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895b4b82d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895b4b82d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895b4b82d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895b4b82d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895b4b82d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c4a7f9448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c4a7f9448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c4a7f94486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c4a7f9448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895b4b82d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895b4b82d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895b4b82d6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895b4b82d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895b4b82d6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895b4b82d6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895b4b82d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895b4b82d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0a9c65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0a9c65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895b4b82d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895b4b82d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083af16e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083af16e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08d70c9173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08d70c9173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08d70c9173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08d70c9173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08918973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08918973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08d70c917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08d70c917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08918973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08918973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08d70c917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08d70c917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c4a7f9448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c4a7f9448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c076d69f4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c076d69f4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c4a7f9448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c4a7f9448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08d70c9173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08d70c9173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08d70c9173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08d70c9173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08d70c9173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08d70c9173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08d70c9173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08d70c9173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c4a7f9448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c4a7f9448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089189734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089189734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089189734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089189734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08d70c9173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208d70c9173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08d70c9173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08d70c9173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08d70c9173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08d70c9173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089189734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089189734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08d70c9173_1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08d70c9173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08d70c9173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208d70c9173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08d70c9173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08d70c9173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208d70c9173_1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208d70c9173_1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08d70c9173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208d70c9173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08d70c9173_1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208d70c9173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42b6052efb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42b6052efb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42b6052ef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42b6052ef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078aa2d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2078aa2d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078aa2d6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078aa2d6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895b4b82d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895b4b82d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08d70c9173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208d70c9173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08d70c9173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08d70c9173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08d70c9173_1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208d70c9173_1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08d70c9173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08d70c9173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42b6052efb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142b6052efb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89189734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089189734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hyperlink" Target="https://developer.android.com/guide/components/intents-filters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hyperlink" Target="https://kotlinlang.org/docs/scope-functions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Relationship Id="rId4" Type="http://schemas.openxmlformats.org/officeDocument/2006/relationships/image" Target="../media/image3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image" Target="../media/image47.jpg"/><Relationship Id="rId5" Type="http://schemas.openxmlformats.org/officeDocument/2006/relationships/image" Target="../media/image3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gif"/><Relationship Id="rId4" Type="http://schemas.openxmlformats.org/officeDocument/2006/relationships/image" Target="../media/image46.png"/><Relationship Id="rId5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Relationship Id="rId4" Type="http://schemas.openxmlformats.org/officeDocument/2006/relationships/image" Target="../media/image50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1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/>
          <p:nvPr/>
        </p:nvSpPr>
        <p:spPr>
          <a:xfrm>
            <a:off x="8110250" y="87725"/>
            <a:ext cx="1876200" cy="1606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267750" y="-161750"/>
            <a:ext cx="2436900" cy="21246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10800000">
            <a:off x="7735275" y="228650"/>
            <a:ext cx="2115300" cy="1734000"/>
          </a:xfrm>
          <a:prstGeom prst="diagStripe">
            <a:avLst>
              <a:gd fmla="val 50000" name="adj"/>
            </a:avLst>
          </a:prstGeom>
          <a:solidFill>
            <a:srgbClr val="1B1464">
              <a:alpha val="4392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“ Hur navigerar vi mellan aktiviteter? ”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843525" y="0"/>
            <a:ext cx="23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Android Studio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852700" y="0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ono Medium"/>
                <a:ea typeface="Overpass Mono Medium"/>
                <a:cs typeface="Overpass Mono Medium"/>
                <a:sym typeface="Overpass Mono Medium"/>
              </a:rPr>
              <a:t>#3</a:t>
            </a:r>
            <a:endParaRPr>
              <a:latin typeface="Overpass Mono Medium"/>
              <a:ea typeface="Overpass Mono Medium"/>
              <a:cs typeface="Overpass Mono Medium"/>
              <a:sym typeface="Overpass Mono Medium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 b="0" l="72164" r="0" t="0"/>
          <a:stretch/>
        </p:blipFill>
        <p:spPr>
          <a:xfrm>
            <a:off x="7157603" y="637050"/>
            <a:ext cx="1373734" cy="1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4"/>
          <p:cNvSpPr/>
          <p:nvPr/>
        </p:nvSpPr>
        <p:spPr>
          <a:xfrm>
            <a:off x="8456451" y="470140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6" name="Google Shape;446;p34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47" name="Google Shape;4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1026900"/>
            <a:ext cx="5240251" cy="382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599" y="1445099"/>
            <a:ext cx="1962326" cy="1962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/>
          <p:cNvSpPr txBox="1"/>
          <p:nvPr/>
        </p:nvSpPr>
        <p:spPr>
          <a:xfrm>
            <a:off x="118625" y="1056725"/>
            <a:ext cx="260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ni försöker skriva ut denna bild så kommer det ej att gå!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5"/>
          <p:cNvSpPr/>
          <p:nvPr/>
        </p:nvSpPr>
        <p:spPr>
          <a:xfrm>
            <a:off x="8456451" y="470140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8" name="Google Shape;458;p35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938125" y="1984075"/>
            <a:ext cx="26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Välj istället den här!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60" name="Google Shape;4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575" y="1056725"/>
            <a:ext cx="4985544" cy="396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35"/>
          <p:cNvCxnSpPr>
            <a:stCxn id="459" idx="2"/>
          </p:cNvCxnSpPr>
          <p:nvPr/>
        </p:nvCxnSpPr>
        <p:spPr>
          <a:xfrm>
            <a:off x="2242825" y="2384275"/>
            <a:ext cx="1542000" cy="11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8456451" y="470140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ImageView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0" name="Google Shape;470;p36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71" name="Google Shape;4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000" y="1105225"/>
            <a:ext cx="39564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72" y="1512300"/>
            <a:ext cx="3913649" cy="34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Activities</a:t>
            </a:r>
            <a:endParaRPr/>
          </a:p>
        </p:txBody>
      </p:sp>
      <p:sp>
        <p:nvSpPr>
          <p:cNvPr id="478" name="Google Shape;478;p37"/>
          <p:cNvSpPr txBox="1"/>
          <p:nvPr>
            <p:ph idx="2" type="title"/>
          </p:nvPr>
        </p:nvSpPr>
        <p:spPr>
          <a:xfrm>
            <a:off x="454800" y="183887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8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38"/>
          <p:cNvPicPr preferRelativeResize="0"/>
          <p:nvPr/>
        </p:nvPicPr>
        <p:blipFill rotWithShape="1">
          <a:blip r:embed="rId3">
            <a:alphaModFix/>
          </a:blip>
          <a:srcRect b="4812" l="24495" r="9353" t="18187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8"/>
          <p:cNvSpPr txBox="1"/>
          <p:nvPr>
            <p:ph idx="1" type="body"/>
          </p:nvPr>
        </p:nvSpPr>
        <p:spPr>
          <a:xfrm>
            <a:off x="609500" y="1973025"/>
            <a:ext cx="4357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Navigering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Skapar aktivitet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b="1" lang="en" sz="1500"/>
              <a:t>ID från andra aktiviteter?</a:t>
            </a:r>
            <a:endParaRPr b="1" sz="1500"/>
          </a:p>
        </p:txBody>
      </p:sp>
      <p:sp>
        <p:nvSpPr>
          <p:cNvPr id="488" name="Google Shape;488;p38"/>
          <p:cNvSpPr txBox="1"/>
          <p:nvPr>
            <p:ph type="title"/>
          </p:nvPr>
        </p:nvSpPr>
        <p:spPr>
          <a:xfrm>
            <a:off x="929125" y="1140750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38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"/>
          <p:cNvSpPr/>
          <p:nvPr/>
        </p:nvSpPr>
        <p:spPr>
          <a:xfrm>
            <a:off x="7524688" y="1375100"/>
            <a:ext cx="1619400" cy="1249200"/>
          </a:xfrm>
          <a:prstGeom prst="diamond">
            <a:avLst/>
          </a:prstGeom>
          <a:solidFill>
            <a:srgbClr val="E2E9ED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"/>
          <p:cNvSpPr txBox="1"/>
          <p:nvPr/>
        </p:nvSpPr>
        <p:spPr>
          <a:xfrm>
            <a:off x="720000" y="188702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Mer om ‘activity’, vi gör ju inte mycket här…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2" name="Google Shape;4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7946200" y="1611500"/>
            <a:ext cx="776400" cy="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Instantiate Object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0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Instantiate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0" name="Google Shape;510;p40"/>
          <p:cNvSpPr txBox="1"/>
          <p:nvPr/>
        </p:nvSpPr>
        <p:spPr>
          <a:xfrm>
            <a:off x="1520450" y="1201825"/>
            <a:ext cx="586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När vi skapar nya instanser, så behövs inte ett nyckelord för ‘new’.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Detta kan dock göra det lite förvirrande och svårt att se när vi instansierar något..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1272400" y="9165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1520450" y="2233200"/>
            <a:ext cx="6210900" cy="677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6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cat = </a:t>
            </a:r>
            <a:r>
              <a:rPr lang="en" sz="16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lang="en" sz="16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				// Kotlin</a:t>
            </a:r>
            <a:endParaRPr sz="16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i="1" lang="en" sz="16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cat = </a:t>
            </a:r>
            <a:r>
              <a:rPr lang="en" sz="16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6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lang="en" sz="16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()	// JAVA</a:t>
            </a:r>
            <a:endParaRPr sz="19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3" name="Google Shape;513;p40"/>
          <p:cNvSpPr txBox="1"/>
          <p:nvPr/>
        </p:nvSpPr>
        <p:spPr>
          <a:xfrm>
            <a:off x="1520450" y="2960900"/>
            <a:ext cx="5866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Vi ser här också att vi behöver inte specificera ‘datatypen’, då den är ‘inferred’, vilket antyder att den automatiskt känner och tilldelar rätt datatyp utan att behöva skriva extra kod.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 naming convention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2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ID naming convention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1272400" y="9165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2" name="Google Shape;532;p42"/>
          <p:cNvSpPr txBox="1"/>
          <p:nvPr/>
        </p:nvSpPr>
        <p:spPr>
          <a:xfrm>
            <a:off x="1617450" y="1649800"/>
            <a:ext cx="6210900" cy="2216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54A8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setContentView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activity_main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latin typeface="Courier New"/>
                <a:ea typeface="Courier New"/>
                <a:cs typeface="Courier New"/>
                <a:sym typeface="Courier New"/>
              </a:rPr>
              <a:t>myButton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89CA78"/>
                </a:solidFill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359F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9FF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533" name="Google Shape;533;p42"/>
          <p:cNvCxnSpPr>
            <a:stCxn id="534" idx="0"/>
          </p:cNvCxnSpPr>
          <p:nvPr/>
        </p:nvCxnSpPr>
        <p:spPr>
          <a:xfrm flipH="1" rot="10800000">
            <a:off x="4782250" y="2760375"/>
            <a:ext cx="1202400" cy="12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42"/>
          <p:cNvSpPr txBox="1"/>
          <p:nvPr/>
        </p:nvSpPr>
        <p:spPr>
          <a:xfrm>
            <a:off x="2081200" y="4052175"/>
            <a:ext cx="540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Detta var en god start men det blir snabbt rörigt om vi har med flertal komponenter.!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3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ID naming convention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7" name="Google Shape;547;p43"/>
          <p:cNvSpPr txBox="1"/>
          <p:nvPr/>
        </p:nvSpPr>
        <p:spPr>
          <a:xfrm>
            <a:off x="1272400" y="9165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8" name="Google Shape;548;p43"/>
          <p:cNvSpPr txBox="1"/>
          <p:nvPr/>
        </p:nvSpPr>
        <p:spPr>
          <a:xfrm>
            <a:off x="1509625" y="1531200"/>
            <a:ext cx="5715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Button	-	btn_submit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TextView	-	tv_username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EditText	-	et_username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ImageView	-	iv_avatar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Det finns ingen officiell ‘guide’, men här följer vi iaf en best practice som liknar XML’s standarder.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Vissa skriver hela styck t.ex.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19A66"/>
                </a:solidFill>
                <a:latin typeface="Anaheim"/>
                <a:ea typeface="Anaheim"/>
                <a:cs typeface="Anaheim"/>
                <a:sym typeface="Anaheim"/>
              </a:rPr>
              <a:t>txtView_username</a:t>
            </a:r>
            <a:endParaRPr>
              <a:solidFill>
                <a:srgbClr val="D19A66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Eller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textView_username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Hitta det som fungerar för dig!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49" name="Google Shape;549;p43"/>
          <p:cNvPicPr preferRelativeResize="0"/>
          <p:nvPr/>
        </p:nvPicPr>
        <p:blipFill rotWithShape="1">
          <a:blip r:embed="rId3">
            <a:alphaModFix/>
          </a:blip>
          <a:srcRect b="47193" l="0" r="0" t="0"/>
          <a:stretch/>
        </p:blipFill>
        <p:spPr>
          <a:xfrm>
            <a:off x="7224625" y="263125"/>
            <a:ext cx="1614575" cy="9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INNEHÅLLSFÖRTECKNING</a:t>
            </a:r>
            <a:endParaRPr/>
          </a:p>
        </p:txBody>
      </p:sp>
      <p:sp>
        <p:nvSpPr>
          <p:cNvPr id="343" name="Google Shape;343;p26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01</a:t>
            </a:r>
            <a:endParaRPr b="1" sz="3500"/>
          </a:p>
        </p:txBody>
      </p:sp>
      <p:sp>
        <p:nvSpPr>
          <p:cNvPr id="344" name="Google Shape;344;p26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 b="1" sz="2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45" name="Google Shape;345;p26"/>
          <p:cNvSpPr txBox="1"/>
          <p:nvPr>
            <p:ph idx="2" type="ctrTitle"/>
          </p:nvPr>
        </p:nvSpPr>
        <p:spPr>
          <a:xfrm flipH="1">
            <a:off x="5005175" y="184835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03</a:t>
            </a:r>
            <a:endParaRPr b="1" sz="3500"/>
          </a:p>
        </p:txBody>
      </p:sp>
      <p:sp>
        <p:nvSpPr>
          <p:cNvPr id="346" name="Google Shape;346;p26"/>
          <p:cNvSpPr txBox="1"/>
          <p:nvPr>
            <p:ph idx="3" type="subTitle"/>
          </p:nvPr>
        </p:nvSpPr>
        <p:spPr>
          <a:xfrm flipH="1">
            <a:off x="4287875" y="2163475"/>
            <a:ext cx="28812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Data</a:t>
            </a:r>
            <a:endParaRPr/>
          </a:p>
        </p:txBody>
      </p:sp>
      <p:sp>
        <p:nvSpPr>
          <p:cNvPr id="347" name="Google Shape;347;p26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 flipH="1">
            <a:off x="2189800" y="3572250"/>
            <a:ext cx="30861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activities &amp; Intent</a:t>
            </a:r>
            <a:endParaRPr/>
          </a:p>
        </p:txBody>
      </p:sp>
      <p:sp>
        <p:nvSpPr>
          <p:cNvPr id="349" name="Google Shape;349;p26"/>
          <p:cNvSpPr txBox="1"/>
          <p:nvPr>
            <p:ph idx="8" type="ctrTitle"/>
          </p:nvPr>
        </p:nvSpPr>
        <p:spPr>
          <a:xfrm flipH="1">
            <a:off x="5005175" y="325828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26"/>
          <p:cNvSpPr txBox="1"/>
          <p:nvPr>
            <p:ph idx="9" type="subTitle"/>
          </p:nvPr>
        </p:nvSpPr>
        <p:spPr>
          <a:xfrm flipH="1">
            <a:off x="5005175" y="357341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Övningar</a:t>
            </a:r>
            <a:endParaRPr/>
          </a:p>
        </p:txBody>
      </p:sp>
      <p:cxnSp>
        <p:nvCxnSpPr>
          <p:cNvPr id="351" name="Google Shape;351;p26"/>
          <p:cNvCxnSpPr/>
          <p:nvPr/>
        </p:nvCxnSpPr>
        <p:spPr>
          <a:xfrm flipH="1">
            <a:off x="420625" y="12831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 flipH="1">
            <a:off x="573025" y="1435575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6"/>
          <p:cNvCxnSpPr/>
          <p:nvPr/>
        </p:nvCxnSpPr>
        <p:spPr>
          <a:xfrm flipH="1">
            <a:off x="881750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6"/>
          <p:cNvCxnSpPr/>
          <p:nvPr/>
        </p:nvCxnSpPr>
        <p:spPr>
          <a:xfrm flipH="1">
            <a:off x="1039575" y="1513925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6"/>
          <p:cNvCxnSpPr/>
          <p:nvPr/>
        </p:nvCxnSpPr>
        <p:spPr>
          <a:xfrm flipH="1">
            <a:off x="7936650" y="24599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6"/>
          <p:cNvCxnSpPr/>
          <p:nvPr/>
        </p:nvCxnSpPr>
        <p:spPr>
          <a:xfrm flipH="1">
            <a:off x="8089050" y="2612350"/>
            <a:ext cx="517500" cy="78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>
            <a:off x="8236025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>
            <a:off x="8393850" y="2917150"/>
            <a:ext cx="517500" cy="78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 #1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/>
          <p:nvPr/>
        </p:nvSpPr>
        <p:spPr>
          <a:xfrm>
            <a:off x="2695750" y="1994850"/>
            <a:ext cx="1466700" cy="1347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5"/>
          <p:cNvSpPr/>
          <p:nvPr/>
        </p:nvSpPr>
        <p:spPr>
          <a:xfrm>
            <a:off x="105398" y="9384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5"/>
          <p:cNvSpPr/>
          <p:nvPr/>
        </p:nvSpPr>
        <p:spPr>
          <a:xfrm>
            <a:off x="277872" y="53792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5"/>
          <p:cNvSpPr/>
          <p:nvPr/>
        </p:nvSpPr>
        <p:spPr>
          <a:xfrm>
            <a:off x="8462405" y="1733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5"/>
          <p:cNvSpPr/>
          <p:nvPr/>
        </p:nvSpPr>
        <p:spPr>
          <a:xfrm>
            <a:off x="7840501" y="3796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"/>
          <p:cNvSpPr/>
          <p:nvPr/>
        </p:nvSpPr>
        <p:spPr>
          <a:xfrm>
            <a:off x="8364371" y="5645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"/>
          <p:cNvSpPr/>
          <p:nvPr/>
        </p:nvSpPr>
        <p:spPr>
          <a:xfrm>
            <a:off x="8156803" y="-1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Intent #1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1272400" y="9165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23275"/>
            <a:ext cx="8839200" cy="67753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152400" y="4600800"/>
            <a:ext cx="34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source: android docs</a:t>
            </a:r>
            <a:r>
              <a:rPr i="1"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720000" y="1222225"/>
            <a:ext cx="1466700" cy="20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An Activity</a:t>
            </a:r>
            <a:endParaRPr/>
          </a:p>
        </p:txBody>
      </p:sp>
      <p:pic>
        <p:nvPicPr>
          <p:cNvPr id="572" name="Google Shape;57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125" y="702750"/>
            <a:ext cx="1636324" cy="307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5"/>
          <p:cNvPicPr preferRelativeResize="0"/>
          <p:nvPr/>
        </p:nvPicPr>
        <p:blipFill rotWithShape="1">
          <a:blip r:embed="rId6">
            <a:alphaModFix/>
          </a:blip>
          <a:srcRect b="0" l="0" r="20031" t="0"/>
          <a:stretch/>
        </p:blipFill>
        <p:spPr>
          <a:xfrm>
            <a:off x="6420125" y="702750"/>
            <a:ext cx="1636325" cy="46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9175" y="1358800"/>
            <a:ext cx="1769875" cy="17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5"/>
          <p:cNvPicPr preferRelativeResize="0"/>
          <p:nvPr/>
        </p:nvPicPr>
        <p:blipFill rotWithShape="1">
          <a:blip r:embed="rId8">
            <a:alphaModFix/>
          </a:blip>
          <a:srcRect b="0" l="23106" r="0" t="0"/>
          <a:stretch/>
        </p:blipFill>
        <p:spPr>
          <a:xfrm>
            <a:off x="2870950" y="1469150"/>
            <a:ext cx="1769875" cy="23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/>
          <p:nvPr/>
        </p:nvSpPr>
        <p:spPr>
          <a:xfrm>
            <a:off x="105398" y="93846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277872" y="537922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8462405" y="173324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7840501" y="3796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8364371" y="564557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8156803" y="-10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Intent #1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7" name="Google Shape;587;p46"/>
          <p:cNvSpPr txBox="1"/>
          <p:nvPr/>
        </p:nvSpPr>
        <p:spPr>
          <a:xfrm>
            <a:off x="1293975" y="1703700"/>
            <a:ext cx="621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Eftersom att det är en klass så måste vi instansiera den.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vet även att ett Intent tar in parametrar beroende på ‘vad’ som skall göras.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Låt oss utforska detta med tiden!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88" name="Google Shape;5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175" y="3172850"/>
            <a:ext cx="4294125" cy="4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425" y="3291450"/>
            <a:ext cx="1906050" cy="17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47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7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7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 är ett Intent?</a:t>
            </a:r>
            <a:endParaRPr/>
          </a:p>
        </p:txBody>
      </p:sp>
      <p:sp>
        <p:nvSpPr>
          <p:cNvPr id="597" name="Google Shape;597;p47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Ett intent har många ansvarsområden, vi kommer idag titta på hur man specifikt arbetar med just vidare skickande av data.</a:t>
            </a:r>
            <a:endParaRPr sz="1200"/>
          </a:p>
        </p:txBody>
      </p:sp>
      <p:sp>
        <p:nvSpPr>
          <p:cNvPr id="598" name="Google Shape;598;p47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99" name="Google Shape;599;p47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600" name="Google Shape;6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8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8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8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8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8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8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8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8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5" name="Google Shape;615;p48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616" name="Google Shape;616;p48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617" name="Google Shape;617;p48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48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48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48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8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8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3" name="Google Shape;623;p48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624" name="Google Shape;624;p48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48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627" name="Google Shape;627;p48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48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630" name="Google Shape;630;p48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2" name="Google Shape;6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633" name="Google Shape;6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to Activity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5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77648" y="1508400"/>
            <a:ext cx="5141104" cy="32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2" name="Google Shape;652;p50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53" name="Google Shape;6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48" y="1356000"/>
            <a:ext cx="5141104" cy="32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0"/>
          <p:cNvSpPr txBox="1"/>
          <p:nvPr/>
        </p:nvSpPr>
        <p:spPr>
          <a:xfrm>
            <a:off x="2522100" y="3676025"/>
            <a:ext cx="9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latin typeface="Anaheim"/>
                <a:ea typeface="Anaheim"/>
                <a:cs typeface="Anaheim"/>
                <a:sym typeface="Anaheim"/>
              </a:rPr>
              <a:t>(onclick)</a:t>
            </a:r>
            <a:endParaRPr>
              <a:solidFill>
                <a:srgbClr val="CC783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5" name="Google Shape;655;p50"/>
          <p:cNvSpPr txBox="1"/>
          <p:nvPr/>
        </p:nvSpPr>
        <p:spPr>
          <a:xfrm rot="-1181711">
            <a:off x="3833888" y="2774208"/>
            <a:ext cx="1509720" cy="4002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A857"/>
                </a:solidFill>
                <a:latin typeface="Anaheim"/>
                <a:ea typeface="Anaheim"/>
                <a:cs typeface="Anaheim"/>
                <a:sym typeface="Anaheim"/>
              </a:rPr>
              <a:t>Navigate to…</a:t>
            </a:r>
            <a:endParaRPr>
              <a:solidFill>
                <a:srgbClr val="54A857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5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61513" y="1563813"/>
            <a:ext cx="2805118" cy="3236675"/>
          </a:xfrm>
          <a:prstGeom prst="rect">
            <a:avLst/>
          </a:prstGeom>
          <a:noFill/>
          <a:ln cap="flat" cmpd="sng" w="19050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51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1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9" name="Google Shape;669;p51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70" name="Google Shape;670;p51"/>
          <p:cNvSpPr txBox="1"/>
          <p:nvPr/>
        </p:nvSpPr>
        <p:spPr>
          <a:xfrm>
            <a:off x="877100" y="1411425"/>
            <a:ext cx="3289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 Android Studio måste vi: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#1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- Skapa </a:t>
            </a:r>
            <a:r>
              <a:rPr lang="en">
                <a:solidFill>
                  <a:srgbClr val="E06666"/>
                </a:solidFill>
                <a:latin typeface="Anaheim"/>
                <a:ea typeface="Anaheim"/>
                <a:cs typeface="Anaheim"/>
                <a:sym typeface="Anaheim"/>
              </a:rPr>
              <a:t>ID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till Komponent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#2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- Skapa en </a:t>
            </a: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onClickListener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#3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- Navigera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71" name="Google Shape;6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13" y="1411413"/>
            <a:ext cx="2805118" cy="3236675"/>
          </a:xfrm>
          <a:prstGeom prst="rect">
            <a:avLst/>
          </a:prstGeom>
          <a:noFill/>
          <a:ln cap="flat" cmpd="sng" w="19050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2" name="Google Shape;672;p51"/>
          <p:cNvSpPr txBox="1"/>
          <p:nvPr/>
        </p:nvSpPr>
        <p:spPr>
          <a:xfrm>
            <a:off x="958575" y="3097725"/>
            <a:ext cx="294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Varje komponent har ett </a:t>
            </a:r>
            <a:r>
              <a:rPr lang="en">
                <a:solidFill>
                  <a:srgbClr val="E06666"/>
                </a:solidFill>
                <a:latin typeface="Anaheim"/>
                <a:ea typeface="Anaheim"/>
                <a:cs typeface="Anaheim"/>
                <a:sym typeface="Anaheim"/>
              </a:rPr>
              <a:t>ID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 kan checka om </a:t>
            </a: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‘något’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händer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med en </a:t>
            </a:r>
            <a:r>
              <a:rPr lang="en">
                <a:solidFill>
                  <a:srgbClr val="54A857"/>
                </a:solidFill>
                <a:latin typeface="Anaheim"/>
                <a:ea typeface="Anaheim"/>
                <a:cs typeface="Anaheim"/>
                <a:sym typeface="Anaheim"/>
              </a:rPr>
              <a:t>lyssnare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Slutligen </a:t>
            </a: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navigera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med ‘Intent’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2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2"/>
          <p:cNvSpPr txBox="1"/>
          <p:nvPr>
            <p:ph idx="4294967295" type="title"/>
          </p:nvPr>
        </p:nvSpPr>
        <p:spPr>
          <a:xfrm>
            <a:off x="2770350" y="205500"/>
            <a:ext cx="3697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Create Activity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85" name="Google Shape;6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59" y="965675"/>
            <a:ext cx="3886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359" y="1956275"/>
            <a:ext cx="58483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6359" y="2680175"/>
            <a:ext cx="6151278" cy="22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2"/>
          <p:cNvSpPr txBox="1"/>
          <p:nvPr/>
        </p:nvSpPr>
        <p:spPr>
          <a:xfrm>
            <a:off x="5833625" y="1056725"/>
            <a:ext cx="25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Höger klicka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89" name="Google Shape;689;p52"/>
          <p:cNvSpPr txBox="1"/>
          <p:nvPr/>
        </p:nvSpPr>
        <p:spPr>
          <a:xfrm>
            <a:off x="7344700" y="2041925"/>
            <a:ext cx="25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Navigera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90" name="Google Shape;690;p52"/>
          <p:cNvSpPr txBox="1"/>
          <p:nvPr/>
        </p:nvSpPr>
        <p:spPr>
          <a:xfrm>
            <a:off x="7647650" y="2662150"/>
            <a:ext cx="25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Välj: 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 ‘Empty Activity’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3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3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03" name="Google Shape;7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163" y="101125"/>
            <a:ext cx="6595677" cy="49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3"/>
          <p:cNvSpPr txBox="1"/>
          <p:nvPr/>
        </p:nvSpPr>
        <p:spPr>
          <a:xfrm>
            <a:off x="1768425" y="3547625"/>
            <a:ext cx="5984700" cy="83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‘</a:t>
            </a:r>
            <a:r>
              <a:rPr b="1"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BestPractice</a:t>
            </a: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’ är att ha med ordet ‘Activity’ i slutet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Resterande är helt orört.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05" name="Google Shape;705;p53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06" name="Google Shape;706;p53"/>
          <p:cNvCxnSpPr>
            <a:stCxn id="704" idx="1"/>
            <a:endCxn id="705" idx="1"/>
          </p:cNvCxnSpPr>
          <p:nvPr/>
        </p:nvCxnSpPr>
        <p:spPr>
          <a:xfrm flipH="1" rot="10800000">
            <a:off x="1768425" y="1159775"/>
            <a:ext cx="10800" cy="2803500"/>
          </a:xfrm>
          <a:prstGeom prst="curvedConnector3">
            <a:avLst>
              <a:gd fmla="val -678935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ÖVERSIKT</a:t>
            </a:r>
            <a:endParaRPr/>
          </a:p>
        </p:txBody>
      </p:sp>
      <p:sp>
        <p:nvSpPr>
          <p:cNvPr id="364" name="Google Shape;364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5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376075" y="7420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4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4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4"/>
          <p:cNvSpPr txBox="1"/>
          <p:nvPr>
            <p:ph idx="4294967295" type="title"/>
          </p:nvPr>
        </p:nvSpPr>
        <p:spPr>
          <a:xfrm>
            <a:off x="10649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Structure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6" name="Google Shape;716;p54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17" name="Google Shape;7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5896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4"/>
          <p:cNvSpPr txBox="1"/>
          <p:nvPr/>
        </p:nvSpPr>
        <p:spPr>
          <a:xfrm>
            <a:off x="5283675" y="4701400"/>
            <a:ext cx="345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Resultat: Två extra filer!</a:t>
            </a:r>
            <a:endParaRPr i="1" sz="12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19" name="Google Shape;719;p54"/>
          <p:cNvCxnSpPr/>
          <p:nvPr/>
        </p:nvCxnSpPr>
        <p:spPr>
          <a:xfrm>
            <a:off x="5553250" y="3375075"/>
            <a:ext cx="42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54"/>
          <p:cNvCxnSpPr/>
          <p:nvPr/>
        </p:nvCxnSpPr>
        <p:spPr>
          <a:xfrm>
            <a:off x="5553250" y="1521850"/>
            <a:ext cx="42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5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376075" y="7420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5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5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5"/>
          <p:cNvSpPr txBox="1"/>
          <p:nvPr>
            <p:ph idx="4294967295" type="title"/>
          </p:nvPr>
        </p:nvSpPr>
        <p:spPr>
          <a:xfrm>
            <a:off x="10649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0" name="Google Shape;730;p55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31" name="Google Shape;7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5896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5"/>
          <p:cNvSpPr txBox="1"/>
          <p:nvPr/>
        </p:nvSpPr>
        <p:spPr>
          <a:xfrm>
            <a:off x="5283675" y="4701400"/>
            <a:ext cx="345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Resultat: Två extra filer!</a:t>
            </a:r>
            <a:endParaRPr i="1" sz="12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33" name="Google Shape;733;p55"/>
          <p:cNvCxnSpPr/>
          <p:nvPr/>
        </p:nvCxnSpPr>
        <p:spPr>
          <a:xfrm>
            <a:off x="3601525" y="1552750"/>
            <a:ext cx="2318400" cy="197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4" name="Google Shape;734;p55"/>
          <p:cNvSpPr txBox="1"/>
          <p:nvPr/>
        </p:nvSpPr>
        <p:spPr>
          <a:xfrm>
            <a:off x="1708275" y="1213925"/>
            <a:ext cx="35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Gå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hit!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6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 txBox="1"/>
          <p:nvPr>
            <p:ph idx="4294967295" type="title"/>
          </p:nvPr>
        </p:nvSpPr>
        <p:spPr>
          <a:xfrm>
            <a:off x="1442375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Screen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42" name="Google Shape;7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250" y="152400"/>
            <a:ext cx="2539350" cy="429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250" y="152400"/>
            <a:ext cx="2539350" cy="4297362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7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7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97" y="1911075"/>
            <a:ext cx="54102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7"/>
          <p:cNvSpPr txBox="1"/>
          <p:nvPr/>
        </p:nvSpPr>
        <p:spPr>
          <a:xfrm>
            <a:off x="905750" y="3267250"/>
            <a:ext cx="62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Namnkonvention jag följer: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komponentNamn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_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funktionalitet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2" name="Google Shape;752;p57"/>
          <p:cNvSpPr txBox="1"/>
          <p:nvPr/>
        </p:nvSpPr>
        <p:spPr>
          <a:xfrm>
            <a:off x="842500" y="1526175"/>
            <a:ext cx="6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Lägg till en knapp som vi kan navigera till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53" name="Google Shape;753;p57"/>
          <p:cNvCxnSpPr>
            <a:stCxn id="750" idx="3"/>
          </p:cNvCxnSpPr>
          <p:nvPr/>
        </p:nvCxnSpPr>
        <p:spPr>
          <a:xfrm>
            <a:off x="6252697" y="2406375"/>
            <a:ext cx="1219800" cy="418800"/>
          </a:xfrm>
          <a:prstGeom prst="straightConnector1">
            <a:avLst/>
          </a:prstGeom>
          <a:noFill/>
          <a:ln cap="flat" cmpd="sng" w="28575">
            <a:solidFill>
              <a:srgbClr val="5060B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4" name="Google Shape;754;p57"/>
          <p:cNvSpPr txBox="1"/>
          <p:nvPr>
            <p:ph idx="4294967295" type="title"/>
          </p:nvPr>
        </p:nvSpPr>
        <p:spPr>
          <a:xfrm>
            <a:off x="1442375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Screen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250" y="152400"/>
            <a:ext cx="2539350" cy="4297362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8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8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2" name="Google Shape;762;p58"/>
          <p:cNvCxnSpPr/>
          <p:nvPr/>
        </p:nvCxnSpPr>
        <p:spPr>
          <a:xfrm>
            <a:off x="6060050" y="1196925"/>
            <a:ext cx="1013700" cy="442200"/>
          </a:xfrm>
          <a:prstGeom prst="straightConnector1">
            <a:avLst/>
          </a:prstGeom>
          <a:noFill/>
          <a:ln cap="flat" cmpd="sng" w="28575">
            <a:solidFill>
              <a:srgbClr val="5060B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58"/>
          <p:cNvSpPr txBox="1"/>
          <p:nvPr>
            <p:ph idx="4294967295" type="title"/>
          </p:nvPr>
        </p:nvSpPr>
        <p:spPr>
          <a:xfrm>
            <a:off x="1442375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Screen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64" name="Google Shape;7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6900"/>
            <a:ext cx="5947897" cy="250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8"/>
          <p:cNvSpPr txBox="1"/>
          <p:nvPr/>
        </p:nvSpPr>
        <p:spPr>
          <a:xfrm>
            <a:off x="291125" y="3527825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har vi ett ID med namnet ‘textInput_username’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5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376075" y="7420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9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9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9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9"/>
          <p:cNvSpPr txBox="1"/>
          <p:nvPr>
            <p:ph idx="4294967295" type="title"/>
          </p:nvPr>
        </p:nvSpPr>
        <p:spPr>
          <a:xfrm>
            <a:off x="10649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5" name="Google Shape;775;p59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76" name="Google Shape;7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5896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9"/>
          <p:cNvSpPr txBox="1"/>
          <p:nvPr/>
        </p:nvSpPr>
        <p:spPr>
          <a:xfrm>
            <a:off x="5283675" y="4701400"/>
            <a:ext cx="345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Resultat: Två extra filer!</a:t>
            </a:r>
            <a:endParaRPr i="1" sz="12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78" name="Google Shape;778;p59"/>
          <p:cNvCxnSpPr/>
          <p:nvPr/>
        </p:nvCxnSpPr>
        <p:spPr>
          <a:xfrm>
            <a:off x="3601525" y="1552750"/>
            <a:ext cx="2393700" cy="15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59"/>
          <p:cNvSpPr txBox="1"/>
          <p:nvPr/>
        </p:nvSpPr>
        <p:spPr>
          <a:xfrm>
            <a:off x="1035100" y="1321750"/>
            <a:ext cx="35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Navigera in hit!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0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0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2" name="Google Shape;792;p60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3" name="Google Shape;793;p60"/>
          <p:cNvSpPr txBox="1"/>
          <p:nvPr/>
        </p:nvSpPr>
        <p:spPr>
          <a:xfrm>
            <a:off x="1466550" y="1337100"/>
            <a:ext cx="62109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btn_navigate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4" name="Google Shape;794;p60"/>
          <p:cNvSpPr txBox="1"/>
          <p:nvPr/>
        </p:nvSpPr>
        <p:spPr>
          <a:xfrm>
            <a:off x="1466550" y="936900"/>
            <a:ext cx="6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Initialisera knappen + onClick metod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7" name="Google Shape;807;p61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8" name="Google Shape;808;p61"/>
          <p:cNvSpPr txBox="1"/>
          <p:nvPr/>
        </p:nvSpPr>
        <p:spPr>
          <a:xfrm>
            <a:off x="1466550" y="1337100"/>
            <a:ext cx="62109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btn_navigate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 =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9" name="Google Shape;809;p61"/>
          <p:cNvSpPr txBox="1"/>
          <p:nvPr/>
        </p:nvSpPr>
        <p:spPr>
          <a:xfrm>
            <a:off x="1466550" y="936900"/>
            <a:ext cx="6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Här har vi ett intent! 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6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2" name="Google Shape;822;p62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3" name="Google Shape;823;p62"/>
          <p:cNvSpPr txBox="1"/>
          <p:nvPr/>
        </p:nvSpPr>
        <p:spPr>
          <a:xfrm>
            <a:off x="1466550" y="1337100"/>
            <a:ext cx="6210900" cy="1293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btn_navigate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 =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AboutActivity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4" name="Google Shape;824;p62"/>
          <p:cNvSpPr txBox="1"/>
          <p:nvPr/>
        </p:nvSpPr>
        <p:spPr>
          <a:xfrm>
            <a:off x="1466550" y="936900"/>
            <a:ext cx="6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Parametrar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5" name="Google Shape;825;p62"/>
          <p:cNvSpPr txBox="1"/>
          <p:nvPr/>
        </p:nvSpPr>
        <p:spPr>
          <a:xfrm>
            <a:off x="1466550" y="2645400"/>
            <a:ext cx="6210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ser vi också något som heter</a:t>
            </a: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 Intent</a:t>
            </a:r>
            <a:r>
              <a:rPr i="1" lang="en" sz="13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()</a:t>
            </a:r>
            <a:endParaRPr i="1" sz="1300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Här kan vi mata in </a:t>
            </a:r>
            <a:r>
              <a:rPr i="1" lang="en" sz="1300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‘context’</a:t>
            </a:r>
            <a:r>
              <a:rPr i="1"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&amp; </a:t>
            </a:r>
            <a:r>
              <a:rPr i="1" lang="en" sz="1300">
                <a:solidFill>
                  <a:srgbClr val="D55FDE"/>
                </a:solidFill>
                <a:latin typeface="Anaheim"/>
                <a:ea typeface="Anaheim"/>
                <a:cs typeface="Anaheim"/>
                <a:sym typeface="Anaheim"/>
              </a:rPr>
              <a:t>klassen</a:t>
            </a:r>
            <a:r>
              <a:rPr i="1"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vi skall navigera mot’</a:t>
            </a:r>
            <a:endParaRPr i="1"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26" name="Google Shape;826;p62"/>
          <p:cNvCxnSpPr/>
          <p:nvPr/>
        </p:nvCxnSpPr>
        <p:spPr>
          <a:xfrm rot="10800000">
            <a:off x="3989850" y="2189000"/>
            <a:ext cx="1056600" cy="9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62"/>
          <p:cNvCxnSpPr/>
          <p:nvPr/>
        </p:nvCxnSpPr>
        <p:spPr>
          <a:xfrm rot="10800000">
            <a:off x="5348350" y="2221175"/>
            <a:ext cx="1358700" cy="8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0" name="Google Shape;840;p63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1" name="Google Shape;841;p63"/>
          <p:cNvSpPr txBox="1"/>
          <p:nvPr/>
        </p:nvSpPr>
        <p:spPr>
          <a:xfrm>
            <a:off x="1466550" y="1337100"/>
            <a:ext cx="62109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btn_navigate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 =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AboutActivity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2" name="Google Shape;842;p63"/>
          <p:cNvSpPr txBox="1"/>
          <p:nvPr/>
        </p:nvSpPr>
        <p:spPr>
          <a:xfrm>
            <a:off x="1466550" y="936900"/>
            <a:ext cx="6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Instansiering!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43" name="Google Shape;843;p63"/>
          <p:cNvCxnSpPr/>
          <p:nvPr/>
        </p:nvCxnSpPr>
        <p:spPr>
          <a:xfrm>
            <a:off x="1800775" y="2178175"/>
            <a:ext cx="480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Navigering, skicka data, schema mm..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6" name="Google Shape;856;p64"/>
          <p:cNvSpPr txBox="1"/>
          <p:nvPr/>
        </p:nvSpPr>
        <p:spPr>
          <a:xfrm>
            <a:off x="1638750" y="1201825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57" name="Google Shape;857;p64"/>
          <p:cNvSpPr txBox="1"/>
          <p:nvPr/>
        </p:nvSpPr>
        <p:spPr>
          <a:xfrm>
            <a:off x="1466550" y="1337100"/>
            <a:ext cx="6210900" cy="1293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btn_navigate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 =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AboutActivity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i="1" lang="en" sz="12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2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58" name="Google Shape;858;p64"/>
          <p:cNvSpPr txBox="1"/>
          <p:nvPr/>
        </p:nvSpPr>
        <p:spPr>
          <a:xfrm>
            <a:off x="1466550" y="936900"/>
            <a:ext cx="6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Starta ny aktivitet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59" name="Google Shape;859;p64"/>
          <p:cNvSpPr txBox="1"/>
          <p:nvPr/>
        </p:nvSpPr>
        <p:spPr>
          <a:xfrm>
            <a:off x="1466550" y="2645400"/>
            <a:ext cx="6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Avsluta med att starta den nya aktiviteten!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60" name="Google Shape;860;p64"/>
          <p:cNvCxnSpPr/>
          <p:nvPr/>
        </p:nvCxnSpPr>
        <p:spPr>
          <a:xfrm rot="10800000">
            <a:off x="2738850" y="2426050"/>
            <a:ext cx="399000" cy="2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376075" y="7420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5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5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5"/>
          <p:cNvSpPr txBox="1"/>
          <p:nvPr>
            <p:ph idx="4294967295" type="title"/>
          </p:nvPr>
        </p:nvSpPr>
        <p:spPr>
          <a:xfrm>
            <a:off x="10649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0" name="Google Shape;870;p65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71" name="Google Shape;8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5896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5"/>
          <p:cNvSpPr txBox="1"/>
          <p:nvPr/>
        </p:nvSpPr>
        <p:spPr>
          <a:xfrm>
            <a:off x="5283675" y="4701400"/>
            <a:ext cx="345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Resultat: Två extra filer!</a:t>
            </a:r>
            <a:endParaRPr i="1" sz="12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73" name="Google Shape;873;p65"/>
          <p:cNvCxnSpPr/>
          <p:nvPr/>
        </p:nvCxnSpPr>
        <p:spPr>
          <a:xfrm>
            <a:off x="3601525" y="1552750"/>
            <a:ext cx="2383200" cy="175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65"/>
          <p:cNvSpPr txBox="1"/>
          <p:nvPr/>
        </p:nvSpPr>
        <p:spPr>
          <a:xfrm>
            <a:off x="1035100" y="1321750"/>
            <a:ext cx="35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Navigera in hit!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75" name="Google Shape;875;p65"/>
          <p:cNvSpPr txBox="1"/>
          <p:nvPr/>
        </p:nvSpPr>
        <p:spPr>
          <a:xfrm>
            <a:off x="679325" y="2318350"/>
            <a:ext cx="36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Låt oss ändra på ‘About’ så att vi kan se att vi faktiskt navigerat!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6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88" name="Google Shape;8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273" y="1284900"/>
            <a:ext cx="4063319" cy="180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9" name="Google Shape;889;p66"/>
          <p:cNvCxnSpPr/>
          <p:nvPr/>
        </p:nvCxnSpPr>
        <p:spPr>
          <a:xfrm rot="10800000">
            <a:off x="5316050" y="2458450"/>
            <a:ext cx="2264400" cy="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66"/>
          <p:cNvSpPr txBox="1"/>
          <p:nvPr/>
        </p:nvSpPr>
        <p:spPr>
          <a:xfrm>
            <a:off x="1994850" y="3330863"/>
            <a:ext cx="621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Vi inkluderar en väldigt enkel text bara så att vi kan se ett resultat.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Ignorera mina ‘absoluteX &amp; absoluteY’ och lägg till constraints istället!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1" name="Google Shape;891;p66"/>
          <p:cNvSpPr txBox="1"/>
          <p:nvPr/>
        </p:nvSpPr>
        <p:spPr>
          <a:xfrm>
            <a:off x="7602025" y="2232075"/>
            <a:ext cx="11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Ignorera varning</a:t>
            </a:r>
            <a:endParaRPr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7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7"/>
          <p:cNvSpPr txBox="1"/>
          <p:nvPr>
            <p:ph idx="4294967295" type="title"/>
          </p:nvPr>
        </p:nvSpPr>
        <p:spPr>
          <a:xfrm>
            <a:off x="40184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4" name="Google Shape;9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50" y="96850"/>
            <a:ext cx="2241425" cy="49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67"/>
          <p:cNvSpPr txBox="1"/>
          <p:nvPr/>
        </p:nvSpPr>
        <p:spPr>
          <a:xfrm>
            <a:off x="3698575" y="1455700"/>
            <a:ext cx="46044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Nu har vi successivt lyckats navigera!</a:t>
            </a:r>
            <a:endParaRPr sz="17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Anaheim"/>
                <a:ea typeface="Anaheim"/>
                <a:cs typeface="Anaheim"/>
                <a:sym typeface="Anaheim"/>
              </a:rPr>
              <a:t>Om något inte fungerar:</a:t>
            </a:r>
            <a:endParaRPr sz="1300">
              <a:solidFill>
                <a:schemeClr val="lt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300"/>
              <a:buFont typeface="Anaheim"/>
              <a:buChar char="+"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Kör applikation i DEBUG MODE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060BB"/>
              </a:buClr>
              <a:buSzPts val="1300"/>
              <a:buFont typeface="Anaheim"/>
              <a:buChar char="+"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Följ felmeddelandet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060BB"/>
              </a:buClr>
              <a:buSzPts val="1300"/>
              <a:buFont typeface="Anaheim"/>
              <a:buChar char="+"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Följ slides igen!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060BB"/>
              </a:buClr>
              <a:buSzPts val="1300"/>
              <a:buFont typeface="Anaheim"/>
              <a:buChar char="+"/>
            </a:pPr>
            <a:r>
              <a:rPr lang="en"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Google sökning om något ej ger svar!</a:t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68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68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8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kan vi navigera?</a:t>
            </a:r>
            <a:endParaRPr/>
          </a:p>
        </p:txBody>
      </p:sp>
      <p:sp>
        <p:nvSpPr>
          <p:cNvPr id="913" name="Google Shape;913;p68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Med ‘INTENT’ och startActivity(intent)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Här behöver vi också såklart en sekundär aktivitet att navigera TILL!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14" name="Google Shape;914;p68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15" name="Google Shape;915;p68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916" name="Google Shape;9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9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9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9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9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9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9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9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1" name="Google Shape;931;p69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932" name="Google Shape;932;p69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933" name="Google Shape;933;p69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4" name="Google Shape;934;p69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5" name="Google Shape;935;p69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6" name="Google Shape;936;p69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7" name="Google Shape;937;p69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8" name="Google Shape;938;p69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39" name="Google Shape;939;p69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940" name="Google Shape;940;p69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9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69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943" name="Google Shape;943;p69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9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69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946" name="Google Shape;946;p69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9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8" name="Google Shape;9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949" name="Google Shape;94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0"/>
          <p:cNvSpPr txBox="1"/>
          <p:nvPr>
            <p:ph type="title"/>
          </p:nvPr>
        </p:nvSpPr>
        <p:spPr>
          <a:xfrm>
            <a:off x="454800" y="2703950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Data</a:t>
            </a:r>
            <a:endParaRPr/>
          </a:p>
        </p:txBody>
      </p:sp>
      <p:sp>
        <p:nvSpPr>
          <p:cNvPr id="955" name="Google Shape;955;p70"/>
          <p:cNvSpPr txBox="1"/>
          <p:nvPr>
            <p:ph idx="2" type="title"/>
          </p:nvPr>
        </p:nvSpPr>
        <p:spPr>
          <a:xfrm>
            <a:off x="508725" y="22143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Functions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2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2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2"/>
          <p:cNvSpPr txBox="1"/>
          <p:nvPr>
            <p:ph idx="4294967295" type="title"/>
          </p:nvPr>
        </p:nvSpPr>
        <p:spPr>
          <a:xfrm>
            <a:off x="2609500" y="205500"/>
            <a:ext cx="409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Scope Functions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3" name="Google Shape;973;p72"/>
          <p:cNvSpPr txBox="1"/>
          <p:nvPr/>
        </p:nvSpPr>
        <p:spPr>
          <a:xfrm>
            <a:off x="23560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74" name="Google Shape;97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4550"/>
            <a:ext cx="8839198" cy="1763042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2"/>
          <p:cNvSpPr txBox="1"/>
          <p:nvPr/>
        </p:nvSpPr>
        <p:spPr>
          <a:xfrm>
            <a:off x="152400" y="351760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https://kotlinlang.org/docs/scope-functions.html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3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73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7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3"/>
          <p:cNvSpPr txBox="1"/>
          <p:nvPr>
            <p:ph idx="4294967295" type="title"/>
          </p:nvPr>
        </p:nvSpPr>
        <p:spPr>
          <a:xfrm>
            <a:off x="2609500" y="205500"/>
            <a:ext cx="409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Scope Functions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8" name="Google Shape;988;p73"/>
          <p:cNvSpPr txBox="1"/>
          <p:nvPr/>
        </p:nvSpPr>
        <p:spPr>
          <a:xfrm>
            <a:off x="23560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89" name="Google Shape;9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0" y="1217250"/>
            <a:ext cx="7930397" cy="236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/>
          <p:nvPr/>
        </p:nvSpPr>
        <p:spPr>
          <a:xfrm>
            <a:off x="6115400" y="2071775"/>
            <a:ext cx="2640900" cy="26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805100" y="1597325"/>
            <a:ext cx="2879100" cy="17577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5326800" y="425490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609501" y="1973025"/>
            <a:ext cx="49221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Applikationer är oftast inte SPA (singlePageApplication)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 Mono"/>
                <a:ea typeface="Overpass Mono"/>
                <a:cs typeface="Overpass Mono"/>
                <a:sym typeface="Overpass Mono"/>
              </a:rPr>
              <a:t>Hur kan vi göra för att navigera?</a:t>
            </a:r>
            <a:endParaRPr sz="13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Navigering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Skicka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Ta emot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1AFEF"/>
              </a:buClr>
              <a:buSzPts val="1700"/>
              <a:buChar char="●"/>
            </a:pPr>
            <a:r>
              <a:rPr lang="en" sz="1700"/>
              <a:t>Ändra på text inom komponenter såsom textView</a:t>
            </a:r>
            <a:endParaRPr sz="1700"/>
          </a:p>
        </p:txBody>
      </p:sp>
      <p:sp>
        <p:nvSpPr>
          <p:cNvPr id="378" name="Google Shape;378;p29"/>
          <p:cNvSpPr/>
          <p:nvPr/>
        </p:nvSpPr>
        <p:spPr>
          <a:xfrm>
            <a:off x="6027700" y="1984075"/>
            <a:ext cx="2640900" cy="2640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2095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Navigering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6148700" y="981250"/>
            <a:ext cx="2995200" cy="1910100"/>
          </a:xfrm>
          <a:prstGeom prst="diagStripe">
            <a:avLst>
              <a:gd fmla="val 50000" name="adj"/>
            </a:avLst>
          </a:prstGeom>
          <a:solidFill>
            <a:srgbClr val="C7D2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126" y="2007488"/>
            <a:ext cx="2592050" cy="259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5996300" y="981250"/>
            <a:ext cx="2879100" cy="1757700"/>
          </a:xfrm>
          <a:prstGeom prst="diagStripe">
            <a:avLst>
              <a:gd fmla="val 50000" name="adj"/>
            </a:avLst>
          </a:prstGeom>
          <a:solidFill>
            <a:srgbClr val="E9E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7524751" y="3887550"/>
            <a:ext cx="161928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-644250" y="877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-1652175" y="420250"/>
            <a:ext cx="3034200" cy="1018200"/>
          </a:xfrm>
          <a:prstGeom prst="diagStrip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4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4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4"/>
          <p:cNvSpPr txBox="1"/>
          <p:nvPr>
            <p:ph idx="4294967295" type="title"/>
          </p:nvPr>
        </p:nvSpPr>
        <p:spPr>
          <a:xfrm>
            <a:off x="2609500" y="205500"/>
            <a:ext cx="409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Scope Functions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2" name="Google Shape;1002;p74"/>
          <p:cNvSpPr txBox="1"/>
          <p:nvPr/>
        </p:nvSpPr>
        <p:spPr>
          <a:xfrm>
            <a:off x="23560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03" name="Google Shape;1003;p74"/>
          <p:cNvSpPr txBox="1"/>
          <p:nvPr/>
        </p:nvSpPr>
        <p:spPr>
          <a:xfrm>
            <a:off x="1283175" y="16021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04" name="Google Shape;1004;p74"/>
          <p:cNvSpPr txBox="1"/>
          <p:nvPr/>
        </p:nvSpPr>
        <p:spPr>
          <a:xfrm>
            <a:off x="1326925" y="1111225"/>
            <a:ext cx="6210900" cy="3417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JAVA SYNTAX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School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sti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i="1"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>
                <a:solidFill>
                  <a:srgbClr val="FFC66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School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sti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.name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“Stockholms Tekniska Institut”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sti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.nameShort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“STI”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sti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.tag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“S.T.I”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KOTLIN SYNTAX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sti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FFC66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School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.name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“Stockholms Tekniska Institut”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.nameShort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“STI”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.tag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“S.T.I”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5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5"/>
          <p:cNvSpPr/>
          <p:nvPr/>
        </p:nvSpPr>
        <p:spPr>
          <a:xfrm>
            <a:off x="8056451" y="4745080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5"/>
          <p:cNvSpPr txBox="1"/>
          <p:nvPr>
            <p:ph idx="4294967295" type="title"/>
          </p:nvPr>
        </p:nvSpPr>
        <p:spPr>
          <a:xfrm>
            <a:off x="2609500" y="205500"/>
            <a:ext cx="409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Scope Functions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3560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18" name="Google Shape;1018;p75"/>
          <p:cNvSpPr txBox="1"/>
          <p:nvPr/>
        </p:nvSpPr>
        <p:spPr>
          <a:xfrm>
            <a:off x="1283175" y="16021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19" name="Google Shape;1019;p75"/>
          <p:cNvSpPr txBox="1"/>
          <p:nvPr/>
        </p:nvSpPr>
        <p:spPr>
          <a:xfrm>
            <a:off x="1326925" y="1111225"/>
            <a:ext cx="6210900" cy="3417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KOTLIN SYNTAX - Without Scope Function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sti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FFC66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School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.name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“Stockholms Tekniska Institut”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.nameShort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“STI”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.tag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“S.T.I”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KOTLIN SYNTAX - WITH SCOPE FUNCTION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7832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sti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FFC66D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School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().apply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“Stockholms Tekniska Institut”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nameShort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“STI”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tag = 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“S.T.I”</a:t>
            </a:r>
            <a:endParaRPr>
              <a:solidFill>
                <a:srgbClr val="89CA78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76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Datatypes #2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7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376075" y="7420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77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7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7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34" name="Google Shape;10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5896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77"/>
          <p:cNvSpPr txBox="1"/>
          <p:nvPr/>
        </p:nvSpPr>
        <p:spPr>
          <a:xfrm>
            <a:off x="5283675" y="4701400"/>
            <a:ext cx="345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Resultat: Två extra filer!</a:t>
            </a:r>
            <a:endParaRPr i="1" sz="12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36" name="Google Shape;1036;p77"/>
          <p:cNvCxnSpPr/>
          <p:nvPr/>
        </p:nvCxnSpPr>
        <p:spPr>
          <a:xfrm>
            <a:off x="3601525" y="1552750"/>
            <a:ext cx="2286000" cy="16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7" name="Google Shape;1037;p77"/>
          <p:cNvSpPr txBox="1"/>
          <p:nvPr/>
        </p:nvSpPr>
        <p:spPr>
          <a:xfrm>
            <a:off x="1035100" y="1321750"/>
            <a:ext cx="35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Navigera in hit!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8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8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8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8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8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8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8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8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Analys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50" name="Google Shape;1050;p78"/>
          <p:cNvSpPr txBox="1"/>
          <p:nvPr/>
        </p:nvSpPr>
        <p:spPr>
          <a:xfrm>
            <a:off x="22698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51" name="Google Shape;1051;p78"/>
          <p:cNvPicPr preferRelativeResize="0"/>
          <p:nvPr/>
        </p:nvPicPr>
        <p:blipFill rotWithShape="1">
          <a:blip r:embed="rId3">
            <a:alphaModFix/>
          </a:blip>
          <a:srcRect b="62105" l="0" r="0" t="0"/>
          <a:stretch/>
        </p:blipFill>
        <p:spPr>
          <a:xfrm>
            <a:off x="1439650" y="1694125"/>
            <a:ext cx="6264701" cy="7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78"/>
          <p:cNvSpPr txBox="1"/>
          <p:nvPr/>
        </p:nvSpPr>
        <p:spPr>
          <a:xfrm>
            <a:off x="1439650" y="120960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Låt oss analysera följande kod….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53" name="Google Shape;105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9950" y="342575"/>
            <a:ext cx="1174050" cy="782700"/>
          </a:xfrm>
          <a:prstGeom prst="flowChartPunchedTap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9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9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9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9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9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9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9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9"/>
          <p:cNvSpPr txBox="1"/>
          <p:nvPr/>
        </p:nvSpPr>
        <p:spPr>
          <a:xfrm>
            <a:off x="22698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66" name="Google Shape;1066;p79"/>
          <p:cNvPicPr preferRelativeResize="0"/>
          <p:nvPr/>
        </p:nvPicPr>
        <p:blipFill rotWithShape="1">
          <a:blip r:embed="rId3">
            <a:alphaModFix/>
          </a:blip>
          <a:srcRect b="62104" l="0" r="0" t="19216"/>
          <a:stretch/>
        </p:blipFill>
        <p:spPr>
          <a:xfrm>
            <a:off x="1439650" y="2090100"/>
            <a:ext cx="6264701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79"/>
          <p:cNvSpPr txBox="1"/>
          <p:nvPr/>
        </p:nvSpPr>
        <p:spPr>
          <a:xfrm>
            <a:off x="1439650" y="2627775"/>
            <a:ext cx="586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button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är en 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Button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username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är en 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EditText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Men vad är innehållet av en 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‘EditText’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68" name="Google Shape;106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725" y="2794175"/>
            <a:ext cx="2256125" cy="2256125"/>
          </a:xfrm>
          <a:prstGeom prst="flowChartPunchedTape">
            <a:avLst/>
          </a:prstGeom>
          <a:noFill/>
          <a:ln>
            <a:noFill/>
          </a:ln>
        </p:spPr>
      </p:pic>
      <p:pic>
        <p:nvPicPr>
          <p:cNvPr id="1069" name="Google Shape;1069;p79"/>
          <p:cNvPicPr preferRelativeResize="0"/>
          <p:nvPr/>
        </p:nvPicPr>
        <p:blipFill rotWithShape="1">
          <a:blip r:embed="rId5">
            <a:alphaModFix/>
          </a:blip>
          <a:srcRect b="18795" l="0" r="0" t="22577"/>
          <a:stretch/>
        </p:blipFill>
        <p:spPr>
          <a:xfrm>
            <a:off x="6537075" y="265125"/>
            <a:ext cx="2280475" cy="133701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79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Analys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8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8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0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0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8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8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80"/>
          <p:cNvSpPr txBox="1"/>
          <p:nvPr/>
        </p:nvSpPr>
        <p:spPr>
          <a:xfrm>
            <a:off x="22698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83" name="Google Shape;10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638" y="1317275"/>
            <a:ext cx="6264725" cy="20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0"/>
          <p:cNvSpPr txBox="1"/>
          <p:nvPr/>
        </p:nvSpPr>
        <p:spPr>
          <a:xfrm>
            <a:off x="1466650" y="34935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85" name="Google Shape;1085;p80"/>
          <p:cNvSpPr txBox="1"/>
          <p:nvPr/>
        </p:nvSpPr>
        <p:spPr>
          <a:xfrm>
            <a:off x="1412575" y="3493700"/>
            <a:ext cx="621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Märk av att det går att skriva: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example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= username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Men inte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E</a:t>
            </a:r>
            <a:r>
              <a:rPr lang="en">
                <a:solidFill>
                  <a:srgbClr val="BBBBBB"/>
                </a:solidFill>
                <a:latin typeface="Anaheim"/>
                <a:ea typeface="Anaheim"/>
                <a:cs typeface="Anaheim"/>
                <a:sym typeface="Anaheim"/>
              </a:rPr>
              <a:t>xample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String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= username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86" name="Google Shape;1086;p8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Text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8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81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81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8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81"/>
          <p:cNvSpPr txBox="1"/>
          <p:nvPr/>
        </p:nvSpPr>
        <p:spPr>
          <a:xfrm>
            <a:off x="473600" y="370980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EditText är inte en ‘STRING’ utan ‘EditText’</a:t>
            </a:r>
            <a:endParaRPr i="1" sz="13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99" name="Google Shape;1099;p81"/>
          <p:cNvPicPr preferRelativeResize="0"/>
          <p:nvPr/>
        </p:nvPicPr>
        <p:blipFill rotWithShape="1">
          <a:blip r:embed="rId3">
            <a:alphaModFix/>
          </a:blip>
          <a:srcRect b="0" l="0" r="0" t="3297"/>
          <a:stretch/>
        </p:blipFill>
        <p:spPr>
          <a:xfrm>
            <a:off x="473600" y="1602150"/>
            <a:ext cx="8196800" cy="21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8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Text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82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82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82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kan vi hämta sträng innehållet av en EditText?</a:t>
            </a:r>
            <a:endParaRPr/>
          </a:p>
        </p:txBody>
      </p:sp>
      <p:sp>
        <p:nvSpPr>
          <p:cNvPr id="1108" name="Google Shape;1108;p82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toString() konverterar om resultatet till en sträng!</a:t>
            </a:r>
            <a:endParaRPr sz="1200"/>
          </a:p>
        </p:txBody>
      </p:sp>
      <p:sp>
        <p:nvSpPr>
          <p:cNvPr id="1109" name="Google Shape;1109;p82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10" name="Google Shape;1110;p82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111" name="Google Shape;111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3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Text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0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399" name="Google Shape;399;p30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00" name="Google Shape;400;p30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0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30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0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30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30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6" name="Google Shape;406;p30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407" name="Google Shape;407;p30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0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410" name="Google Shape;410;p30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0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413" name="Google Shape;413;p30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4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84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84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84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84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84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4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4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Text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1" name="Google Shape;1131;p84"/>
          <p:cNvSpPr txBox="1"/>
          <p:nvPr/>
        </p:nvSpPr>
        <p:spPr>
          <a:xfrm>
            <a:off x="5574825" y="1067525"/>
            <a:ext cx="29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TextView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Id: textView_username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132" name="Google Shape;1132;p84"/>
          <p:cNvCxnSpPr>
            <a:endCxn id="1131" idx="1"/>
          </p:cNvCxnSpPr>
          <p:nvPr/>
        </p:nvCxnSpPr>
        <p:spPr>
          <a:xfrm>
            <a:off x="5014125" y="1261475"/>
            <a:ext cx="560700" cy="2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3" name="Google Shape;11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23" y="1067525"/>
            <a:ext cx="4359695" cy="333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5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85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5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85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85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5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85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85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Text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46" name="Google Shape;11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8" y="1026900"/>
            <a:ext cx="6200138" cy="39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85"/>
          <p:cNvSpPr txBox="1"/>
          <p:nvPr/>
        </p:nvSpPr>
        <p:spPr>
          <a:xfrm>
            <a:off x="632575" y="1585100"/>
            <a:ext cx="596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48" name="Google Shape;1148;p85"/>
          <p:cNvSpPr txBox="1"/>
          <p:nvPr/>
        </p:nvSpPr>
        <p:spPr>
          <a:xfrm>
            <a:off x="632575" y="1354100"/>
            <a:ext cx="541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49" name="Google Shape;1149;p85"/>
          <p:cNvSpPr txBox="1"/>
          <p:nvPr/>
        </p:nvSpPr>
        <p:spPr>
          <a:xfrm>
            <a:off x="1000650" y="2994550"/>
            <a:ext cx="1843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150" name="Google Shape;1150;p85"/>
          <p:cNvCxnSpPr>
            <a:stCxn id="1149" idx="1"/>
            <a:endCxn id="1147" idx="1"/>
          </p:cNvCxnSpPr>
          <p:nvPr/>
        </p:nvCxnSpPr>
        <p:spPr>
          <a:xfrm rot="10800000">
            <a:off x="632550" y="1700650"/>
            <a:ext cx="368100" cy="1409400"/>
          </a:xfrm>
          <a:prstGeom prst="curvedConnector3">
            <a:avLst>
              <a:gd fmla="val 164684" name="adj1"/>
            </a:avLst>
          </a:prstGeom>
          <a:noFill/>
          <a:ln cap="flat" cmpd="sng" w="9525">
            <a:solidFill>
              <a:srgbClr val="FFC6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51" name="Google Shape;1151;p85"/>
          <p:cNvSpPr txBox="1"/>
          <p:nvPr/>
        </p:nvSpPr>
        <p:spPr>
          <a:xfrm>
            <a:off x="2899900" y="2994550"/>
            <a:ext cx="841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152" name="Google Shape;1152;p85"/>
          <p:cNvCxnSpPr>
            <a:stCxn id="1148" idx="3"/>
            <a:endCxn id="1151" idx="0"/>
          </p:cNvCxnSpPr>
          <p:nvPr/>
        </p:nvCxnSpPr>
        <p:spPr>
          <a:xfrm flipH="1">
            <a:off x="3320875" y="1469600"/>
            <a:ext cx="2728500" cy="1524900"/>
          </a:xfrm>
          <a:prstGeom prst="curvedConnector4">
            <a:avLst>
              <a:gd fmla="val -21733" name="adj1"/>
              <a:gd fmla="val 53789" name="adj2"/>
            </a:avLst>
          </a:prstGeom>
          <a:noFill/>
          <a:ln cap="flat" cmpd="sng" w="9525">
            <a:solidFill>
              <a:srgbClr val="EF596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53" name="Google Shape;1153;p85"/>
          <p:cNvSpPr txBox="1"/>
          <p:nvPr/>
        </p:nvSpPr>
        <p:spPr>
          <a:xfrm>
            <a:off x="6879575" y="1488050"/>
            <a:ext cx="19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textView.text = </a:t>
            </a:r>
            <a:endParaRPr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596F"/>
                </a:solidFill>
                <a:latin typeface="Anaheim"/>
                <a:ea typeface="Anaheim"/>
                <a:cs typeface="Anaheim"/>
                <a:sym typeface="Anaheim"/>
              </a:rPr>
              <a:t>Värdet inom ‘editText’</a:t>
            </a:r>
            <a:endParaRPr>
              <a:solidFill>
                <a:srgbClr val="EF596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6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86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86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86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86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86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86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86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However…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6" name="Google Shape;1166;p86"/>
          <p:cNvSpPr txBox="1"/>
          <p:nvPr/>
        </p:nvSpPr>
        <p:spPr>
          <a:xfrm>
            <a:off x="632575" y="1354100"/>
            <a:ext cx="541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67" name="Google Shape;116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25" y="28213"/>
            <a:ext cx="2324625" cy="508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300" y="1767177"/>
            <a:ext cx="4129374" cy="149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86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991300" y="3377350"/>
            <a:ext cx="4129375" cy="60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7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7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87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87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7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87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87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87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However…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2" name="Google Shape;1182;p87"/>
          <p:cNvSpPr txBox="1"/>
          <p:nvPr/>
        </p:nvSpPr>
        <p:spPr>
          <a:xfrm>
            <a:off x="632575" y="1354100"/>
            <a:ext cx="541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83" name="Google Shape;118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918" y="1740562"/>
            <a:ext cx="5360307" cy="17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41" y="0"/>
            <a:ext cx="235041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Google Shape;1185;p87"/>
          <p:cNvCxnSpPr/>
          <p:nvPr/>
        </p:nvCxnSpPr>
        <p:spPr>
          <a:xfrm rot="10800000">
            <a:off x="7386225" y="3375075"/>
            <a:ext cx="97200" cy="9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8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88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8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8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8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8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8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8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8" name="Google Shape;1198;p88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199" name="Google Shape;1199;p88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200" name="Google Shape;1200;p88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" name="Google Shape;1201;p88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2" name="Google Shape;1202;p88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3" name="Google Shape;1203;p88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4" name="Google Shape;1204;p88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" name="Google Shape;1205;p88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06" name="Google Shape;1206;p88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207" name="Google Shape;1207;p88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8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88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210" name="Google Shape;1210;p88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8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88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213" name="Google Shape;1213;p88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8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5" name="Google Shape;12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216" name="Google Shape;121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89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Text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0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90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90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90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90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90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90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90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Sending Data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34" name="Google Shape;1234;p90"/>
          <p:cNvSpPr txBox="1"/>
          <p:nvPr/>
        </p:nvSpPr>
        <p:spPr>
          <a:xfrm>
            <a:off x="22698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35" name="Google Shape;123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874509"/>
            <a:ext cx="7361314" cy="405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91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91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91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91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91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91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91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91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Manipulate Data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8" name="Google Shape;1248;p91"/>
          <p:cNvSpPr txBox="1"/>
          <p:nvPr/>
        </p:nvSpPr>
        <p:spPr>
          <a:xfrm>
            <a:off x="22698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9" name="Google Shape;1249;p91"/>
          <p:cNvSpPr txBox="1"/>
          <p:nvPr/>
        </p:nvSpPr>
        <p:spPr>
          <a:xfrm>
            <a:off x="1466650" y="34935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50" name="Google Shape;1250;p91"/>
          <p:cNvSpPr txBox="1"/>
          <p:nvPr/>
        </p:nvSpPr>
        <p:spPr>
          <a:xfrm>
            <a:off x="1423350" y="1461600"/>
            <a:ext cx="6210900" cy="2601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Define Components</a:t>
            </a:r>
            <a:endParaRPr i="1"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btn_navigate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username: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EditText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textInput_username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 =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AboutActivity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5060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51" name="Google Shape;1251;p91"/>
          <p:cNvSpPr txBox="1"/>
          <p:nvPr/>
        </p:nvSpPr>
        <p:spPr>
          <a:xfrm>
            <a:off x="1351275" y="406290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Skapandet av ett Intent är viktigt för att kunna starta en ny aktivitet!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52" name="Google Shape;1252;p91"/>
          <p:cNvSpPr/>
          <p:nvPr/>
        </p:nvSpPr>
        <p:spPr>
          <a:xfrm>
            <a:off x="1725275" y="3181000"/>
            <a:ext cx="4464300" cy="47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92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2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92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92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92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92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92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9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Manipulate Data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65" name="Google Shape;1265;p92"/>
          <p:cNvSpPr txBox="1"/>
          <p:nvPr/>
        </p:nvSpPr>
        <p:spPr>
          <a:xfrm>
            <a:off x="22698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6" name="Google Shape;1266;p92"/>
          <p:cNvSpPr txBox="1"/>
          <p:nvPr/>
        </p:nvSpPr>
        <p:spPr>
          <a:xfrm>
            <a:off x="1466650" y="34935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7" name="Google Shape;1267;p92"/>
          <p:cNvSpPr txBox="1"/>
          <p:nvPr/>
        </p:nvSpPr>
        <p:spPr>
          <a:xfrm>
            <a:off x="1423350" y="1461600"/>
            <a:ext cx="6210900" cy="310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// Define Components</a:t>
            </a:r>
            <a:endParaRPr i="1" sz="110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btn_navigate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username: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EditText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findViewById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textInput_username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button.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setOnClickListener </a:t>
            </a: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 =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AboutActivity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060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putExtra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"username"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060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60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59FF4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8" name="Google Shape;1268;p92"/>
          <p:cNvSpPr txBox="1"/>
          <p:nvPr/>
        </p:nvSpPr>
        <p:spPr>
          <a:xfrm>
            <a:off x="1362975" y="4482250"/>
            <a:ext cx="621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Slutligen lägger vi till .apply{ }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Och en ‘putExtra()’ 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3"/>
          <p:cNvSpPr/>
          <p:nvPr/>
        </p:nvSpPr>
        <p:spPr>
          <a:xfrm>
            <a:off x="-25115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93"/>
          <p:cNvSpPr/>
          <p:nvPr/>
        </p:nvSpPr>
        <p:spPr>
          <a:xfrm>
            <a:off x="-404503" y="479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93"/>
          <p:cNvSpPr/>
          <p:nvPr/>
        </p:nvSpPr>
        <p:spPr>
          <a:xfrm>
            <a:off x="8678355" y="4538799"/>
            <a:ext cx="681600" cy="28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93"/>
          <p:cNvSpPr/>
          <p:nvPr/>
        </p:nvSpPr>
        <p:spPr>
          <a:xfrm>
            <a:off x="8501601" y="403035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93"/>
          <p:cNvSpPr/>
          <p:nvPr/>
        </p:nvSpPr>
        <p:spPr>
          <a:xfrm>
            <a:off x="8000101" y="4830705"/>
            <a:ext cx="423900" cy="1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93"/>
          <p:cNvSpPr/>
          <p:nvPr/>
        </p:nvSpPr>
        <p:spPr>
          <a:xfrm>
            <a:off x="8580321" y="4930032"/>
            <a:ext cx="423900" cy="1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93"/>
          <p:cNvSpPr/>
          <p:nvPr/>
        </p:nvSpPr>
        <p:spPr>
          <a:xfrm>
            <a:off x="8372753" y="4365465"/>
            <a:ext cx="681600" cy="28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93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Analys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1" name="Google Shape;1281;p93"/>
          <p:cNvSpPr txBox="1"/>
          <p:nvPr/>
        </p:nvSpPr>
        <p:spPr>
          <a:xfrm>
            <a:off x="2269800" y="1217250"/>
            <a:ext cx="46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82" name="Google Shape;1282;p93"/>
          <p:cNvSpPr txBox="1"/>
          <p:nvPr/>
        </p:nvSpPr>
        <p:spPr>
          <a:xfrm>
            <a:off x="1466650" y="3493500"/>
            <a:ext cx="58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83" name="Google Shape;1283;p93"/>
          <p:cNvSpPr txBox="1"/>
          <p:nvPr/>
        </p:nvSpPr>
        <p:spPr>
          <a:xfrm>
            <a:off x="1423350" y="1461600"/>
            <a:ext cx="6210900" cy="1246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 =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AboutActivity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i="1" lang="en" sz="110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5060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putExtra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"username"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5060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5060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59FF4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84" name="Google Shape;1284;p93"/>
          <p:cNvSpPr txBox="1"/>
          <p:nvPr/>
        </p:nvSpPr>
        <p:spPr>
          <a:xfrm>
            <a:off x="1423350" y="2708400"/>
            <a:ext cx="6210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putExtra</a:t>
            </a:r>
            <a:r>
              <a:rPr i="1" lang="en">
                <a:solidFill>
                  <a:srgbClr val="FFC66D"/>
                </a:solidFill>
                <a:latin typeface="Anaheim"/>
                <a:ea typeface="Anaheim"/>
                <a:cs typeface="Anaheim"/>
                <a:sym typeface="Anaheim"/>
              </a:rPr>
              <a:t>()</a:t>
            </a:r>
            <a:endParaRPr i="1">
              <a:solidFill>
                <a:srgbClr val="FFC66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Lägger till information inom nyckeln </a:t>
            </a:r>
            <a:r>
              <a:rPr i="1" lang="en">
                <a:solidFill>
                  <a:srgbClr val="89CA78"/>
                </a:solidFill>
                <a:latin typeface="Anaheim"/>
                <a:ea typeface="Anaheim"/>
                <a:cs typeface="Anaheim"/>
                <a:sym typeface="Anaheim"/>
              </a:rPr>
              <a:t>“username”</a:t>
            </a:r>
            <a:endParaRPr i="1">
              <a:solidFill>
                <a:srgbClr val="89CA78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Detta är viktigt, för att när vi skall hämta ut informationen senare, så använder vi oss utav denna nyckel!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Vad är det vi skall lagra inom nyckeln? 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Jo: </a:t>
            </a:r>
            <a:r>
              <a:rPr lang="en" sz="110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 sz="110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10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Datatypes alternatives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94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94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94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kan vi skicka vidare information genom aktiviteter?</a:t>
            </a:r>
            <a:endParaRPr/>
          </a:p>
        </p:txBody>
      </p:sp>
      <p:sp>
        <p:nvSpPr>
          <p:cNvPr id="1292" name="Google Shape;1292;p94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Ett enkelt sätt är med: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putExtra(), vi ett Intent!</a:t>
            </a:r>
            <a:endParaRPr sz="1200"/>
          </a:p>
        </p:txBody>
      </p:sp>
      <p:sp>
        <p:nvSpPr>
          <p:cNvPr id="1293" name="Google Shape;1293;p94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294" name="Google Shape;1294;p94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295" name="Google Shape;129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5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5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5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95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95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95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95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5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95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311" name="Google Shape;1311;p95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312" name="Google Shape;1312;p95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3" name="Google Shape;1313;p95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4" name="Google Shape;1314;p95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5" name="Google Shape;1315;p95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6" name="Google Shape;1316;p95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7" name="Google Shape;1317;p95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18" name="Google Shape;1318;p95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319" name="Google Shape;1319;p95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95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1" name="Google Shape;1321;p95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322" name="Google Shape;1322;p95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95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4" name="Google Shape;1324;p95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325" name="Google Shape;1325;p95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95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7" name="Google Shape;132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328" name="Google Shape;132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9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376075" y="7420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96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6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96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96"/>
          <p:cNvSpPr txBox="1"/>
          <p:nvPr>
            <p:ph idx="4294967295" type="title"/>
          </p:nvPr>
        </p:nvSpPr>
        <p:spPr>
          <a:xfrm>
            <a:off x="10649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38" name="Google Shape;1338;p96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39" name="Google Shape;133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589650"/>
            <a:ext cx="3366996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96"/>
          <p:cNvSpPr txBox="1"/>
          <p:nvPr/>
        </p:nvSpPr>
        <p:spPr>
          <a:xfrm>
            <a:off x="5283675" y="4701400"/>
            <a:ext cx="345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Resultat: Två extra filer!</a:t>
            </a:r>
            <a:endParaRPr i="1" sz="1200"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341" name="Google Shape;1341;p96"/>
          <p:cNvCxnSpPr/>
          <p:nvPr/>
        </p:nvCxnSpPr>
        <p:spPr>
          <a:xfrm flipH="1" rot="10800000">
            <a:off x="3601525" y="1527850"/>
            <a:ext cx="2346600" cy="2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2" name="Google Shape;1342;p96"/>
          <p:cNvSpPr txBox="1"/>
          <p:nvPr/>
        </p:nvSpPr>
        <p:spPr>
          <a:xfrm>
            <a:off x="1035100" y="1321750"/>
            <a:ext cx="35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Navigera in hit!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7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97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97"/>
          <p:cNvSpPr/>
          <p:nvPr/>
        </p:nvSpPr>
        <p:spPr>
          <a:xfrm>
            <a:off x="8056451" y="4267576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97"/>
          <p:cNvSpPr txBox="1"/>
          <p:nvPr>
            <p:ph idx="4294967295" type="title"/>
          </p:nvPr>
        </p:nvSpPr>
        <p:spPr>
          <a:xfrm>
            <a:off x="2468138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Navigate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1" name="Google Shape;1351;p97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52" name="Google Shape;135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72" y="1023400"/>
            <a:ext cx="7285018" cy="347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97"/>
          <p:cNvSpPr txBox="1"/>
          <p:nvPr/>
        </p:nvSpPr>
        <p:spPr>
          <a:xfrm>
            <a:off x="1568525" y="3595350"/>
            <a:ext cx="553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Hämta ut ett resultat via en nyckel ‘username’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myIntent är nu samma som ‘String’ username!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354" name="Google Shape;1354;p97"/>
          <p:cNvCxnSpPr/>
          <p:nvPr/>
        </p:nvCxnSpPr>
        <p:spPr>
          <a:xfrm flipH="1" rot="10800000">
            <a:off x="4664800" y="3198025"/>
            <a:ext cx="1925100" cy="4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98"/>
          <p:cNvPicPr preferRelativeResize="0"/>
          <p:nvPr/>
        </p:nvPicPr>
        <p:blipFill rotWithShape="1">
          <a:blip r:embed="rId3">
            <a:alphaModFix/>
          </a:blip>
          <a:srcRect b="20621" l="19480" r="24168" t="1533"/>
          <a:stretch/>
        </p:blipFill>
        <p:spPr>
          <a:xfrm>
            <a:off x="3696302" y="1359975"/>
            <a:ext cx="1749576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8"/>
          <p:cNvSpPr/>
          <p:nvPr/>
        </p:nvSpPr>
        <p:spPr>
          <a:xfrm>
            <a:off x="4846935" y="2558302"/>
            <a:ext cx="3353952" cy="384832"/>
          </a:xfrm>
          <a:custGeom>
            <a:rect b="b" l="l" r="r" t="t"/>
            <a:pathLst>
              <a:path extrusionOk="0" h="12026" w="104811">
                <a:moveTo>
                  <a:pt x="0" y="0"/>
                </a:moveTo>
                <a:lnTo>
                  <a:pt x="104811" y="0"/>
                </a:lnTo>
                <a:lnTo>
                  <a:pt x="104811" y="12025"/>
                </a:lnTo>
                <a:lnTo>
                  <a:pt x="0" y="120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98"/>
          <p:cNvSpPr txBox="1"/>
          <p:nvPr>
            <p:ph idx="2" type="subTitle"/>
          </p:nvPr>
        </p:nvSpPr>
        <p:spPr>
          <a:xfrm>
            <a:off x="1129300" y="30368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kan vi packa upp data inom en annan aktivitet via vårt Intent?</a:t>
            </a:r>
            <a:endParaRPr/>
          </a:p>
        </p:txBody>
      </p:sp>
      <p:sp>
        <p:nvSpPr>
          <p:cNvPr id="1362" name="Google Shape;1362;p98"/>
          <p:cNvSpPr txBox="1"/>
          <p:nvPr>
            <p:ph idx="1" type="subTitle"/>
          </p:nvPr>
        </p:nvSpPr>
        <p:spPr>
          <a:xfrm>
            <a:off x="5626675" y="1795975"/>
            <a:ext cx="2574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intent.getStringExtra(“key”)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Här måste nyckeln stämma överens med den information ni matat in!</a:t>
            </a:r>
            <a:endParaRPr sz="1200"/>
          </a:p>
        </p:txBody>
      </p:sp>
      <p:sp>
        <p:nvSpPr>
          <p:cNvPr id="1363" name="Google Shape;1363;p98"/>
          <p:cNvSpPr txBox="1"/>
          <p:nvPr>
            <p:ph type="title"/>
          </p:nvPr>
        </p:nvSpPr>
        <p:spPr>
          <a:xfrm>
            <a:off x="1125100" y="26797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364" name="Google Shape;1364;p98"/>
          <p:cNvSpPr txBox="1"/>
          <p:nvPr>
            <p:ph idx="3" type="title"/>
          </p:nvPr>
        </p:nvSpPr>
        <p:spPr>
          <a:xfrm>
            <a:off x="5626675" y="143710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365" name="Google Shape;136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948866" cy="2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4014">
            <a:off x="2005296" y="361825"/>
            <a:ext cx="639600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343" y="1795976"/>
            <a:ext cx="627149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99"/>
          <p:cNvSpPr/>
          <p:nvPr/>
        </p:nvSpPr>
        <p:spPr>
          <a:xfrm>
            <a:off x="7540550" y="4028450"/>
            <a:ext cx="894900" cy="3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99"/>
          <p:cNvSpPr/>
          <p:nvPr/>
        </p:nvSpPr>
        <p:spPr>
          <a:xfrm>
            <a:off x="5430125" y="4099400"/>
            <a:ext cx="5565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99"/>
          <p:cNvSpPr/>
          <p:nvPr/>
        </p:nvSpPr>
        <p:spPr>
          <a:xfrm>
            <a:off x="6137550" y="4414650"/>
            <a:ext cx="556500" cy="25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99"/>
          <p:cNvSpPr/>
          <p:nvPr/>
        </p:nvSpPr>
        <p:spPr>
          <a:xfrm>
            <a:off x="6984050" y="4600800"/>
            <a:ext cx="556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99"/>
          <p:cNvSpPr/>
          <p:nvPr/>
        </p:nvSpPr>
        <p:spPr>
          <a:xfrm>
            <a:off x="6413700" y="3862175"/>
            <a:ext cx="894900" cy="3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9"/>
          <p:cNvSpPr/>
          <p:nvPr/>
        </p:nvSpPr>
        <p:spPr>
          <a:xfrm>
            <a:off x="272550" y="189325"/>
            <a:ext cx="894900" cy="39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99"/>
          <p:cNvSpPr/>
          <p:nvPr/>
        </p:nvSpPr>
        <p:spPr>
          <a:xfrm>
            <a:off x="1923575" y="189325"/>
            <a:ext cx="894900" cy="39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99"/>
          <p:cNvSpPr/>
          <p:nvPr/>
        </p:nvSpPr>
        <p:spPr>
          <a:xfrm>
            <a:off x="1028675" y="945550"/>
            <a:ext cx="894900" cy="39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9"/>
          <p:cNvGrpSpPr/>
          <p:nvPr/>
        </p:nvGrpSpPr>
        <p:grpSpPr>
          <a:xfrm>
            <a:off x="720000" y="2310613"/>
            <a:ext cx="4306375" cy="870388"/>
            <a:chOff x="720000" y="2310613"/>
            <a:chExt cx="4306375" cy="870388"/>
          </a:xfrm>
        </p:grpSpPr>
        <p:sp>
          <p:nvSpPr>
            <p:cNvPr id="1381" name="Google Shape;1381;p99"/>
            <p:cNvSpPr txBox="1"/>
            <p:nvPr/>
          </p:nvSpPr>
          <p:spPr>
            <a:xfrm>
              <a:off x="1316875" y="2512425"/>
              <a:ext cx="370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200">
                  <a:solidFill>
                    <a:schemeClr val="dk2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Frågor?</a:t>
              </a:r>
              <a:endParaRPr b="1" i="1" sz="22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1382" name="Google Shape;1382;p99"/>
            <p:cNvCxnSpPr/>
            <p:nvPr/>
          </p:nvCxnSpPr>
          <p:spPr>
            <a:xfrm flipH="1">
              <a:off x="2782175" y="2329125"/>
              <a:ext cx="280200" cy="22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p99"/>
            <p:cNvCxnSpPr/>
            <p:nvPr/>
          </p:nvCxnSpPr>
          <p:spPr>
            <a:xfrm rot="10800000">
              <a:off x="902375" y="2310613"/>
              <a:ext cx="414600" cy="23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p99"/>
            <p:cNvCxnSpPr/>
            <p:nvPr/>
          </p:nvCxnSpPr>
          <p:spPr>
            <a:xfrm rot="10800000">
              <a:off x="2818550" y="2950900"/>
              <a:ext cx="394800" cy="23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p99"/>
            <p:cNvCxnSpPr/>
            <p:nvPr/>
          </p:nvCxnSpPr>
          <p:spPr>
            <a:xfrm flipH="1">
              <a:off x="2857575" y="27712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99"/>
            <p:cNvCxnSpPr/>
            <p:nvPr/>
          </p:nvCxnSpPr>
          <p:spPr>
            <a:xfrm flipH="1">
              <a:off x="720000" y="2736625"/>
              <a:ext cx="517500" cy="2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p99"/>
            <p:cNvCxnSpPr/>
            <p:nvPr/>
          </p:nvCxnSpPr>
          <p:spPr>
            <a:xfrm flipH="1">
              <a:off x="902375" y="2950825"/>
              <a:ext cx="368100" cy="214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88" name="Google Shape;1388;p99"/>
          <p:cNvGrpSpPr/>
          <p:nvPr/>
        </p:nvGrpSpPr>
        <p:grpSpPr>
          <a:xfrm>
            <a:off x="2062356" y="3301882"/>
            <a:ext cx="2659505" cy="4588315"/>
            <a:chOff x="2062356" y="3301882"/>
            <a:chExt cx="2659505" cy="4588315"/>
          </a:xfrm>
        </p:grpSpPr>
        <p:sp>
          <p:nvSpPr>
            <p:cNvPr id="1389" name="Google Shape;1389;p99"/>
            <p:cNvSpPr/>
            <p:nvPr/>
          </p:nvSpPr>
          <p:spPr>
            <a:xfrm rot="-1663575">
              <a:off x="2759862" y="3405978"/>
              <a:ext cx="1264488" cy="3310508"/>
            </a:xfrm>
            <a:prstGeom prst="diagStrip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9"/>
            <p:cNvSpPr/>
            <p:nvPr/>
          </p:nvSpPr>
          <p:spPr>
            <a:xfrm rot="9284894">
              <a:off x="2811798" y="4468063"/>
              <a:ext cx="1264426" cy="3310568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99"/>
          <p:cNvGrpSpPr/>
          <p:nvPr/>
        </p:nvGrpSpPr>
        <p:grpSpPr>
          <a:xfrm>
            <a:off x="902372" y="4150311"/>
            <a:ext cx="1916100" cy="3499500"/>
            <a:chOff x="902372" y="4150311"/>
            <a:chExt cx="1916100" cy="3499500"/>
          </a:xfrm>
        </p:grpSpPr>
        <p:sp>
          <p:nvSpPr>
            <p:cNvPr id="1392" name="Google Shape;1392;p99"/>
            <p:cNvSpPr/>
            <p:nvPr/>
          </p:nvSpPr>
          <p:spPr>
            <a:xfrm rot="-709791">
              <a:off x="1228245" y="4244763"/>
              <a:ext cx="1264354" cy="3310595"/>
            </a:xfrm>
            <a:prstGeom prst="diagStrip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9"/>
            <p:cNvSpPr/>
            <p:nvPr/>
          </p:nvSpPr>
          <p:spPr>
            <a:xfrm rot="10047182">
              <a:off x="1458292" y="4224974"/>
              <a:ext cx="923863" cy="2159326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99"/>
          <p:cNvGrpSpPr/>
          <p:nvPr/>
        </p:nvGrpSpPr>
        <p:grpSpPr>
          <a:xfrm>
            <a:off x="170050" y="3510075"/>
            <a:ext cx="1264200" cy="3310500"/>
            <a:chOff x="170050" y="3510075"/>
            <a:chExt cx="1264200" cy="3310500"/>
          </a:xfrm>
        </p:grpSpPr>
        <p:sp>
          <p:nvSpPr>
            <p:cNvPr id="1395" name="Google Shape;1395;p99"/>
            <p:cNvSpPr/>
            <p:nvPr/>
          </p:nvSpPr>
          <p:spPr>
            <a:xfrm>
              <a:off x="170050" y="3510075"/>
              <a:ext cx="1264200" cy="33105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99"/>
            <p:cNvSpPr/>
            <p:nvPr/>
          </p:nvSpPr>
          <p:spPr>
            <a:xfrm rot="10633607">
              <a:off x="221567" y="4377606"/>
              <a:ext cx="923882" cy="2159211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7" name="Google Shape;139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25" y="540000"/>
            <a:ext cx="3812700" cy="2859600"/>
          </a:xfrm>
          <a:prstGeom prst="cube">
            <a:avLst>
              <a:gd fmla="val 1126" name="adj"/>
            </a:avLst>
          </a:prstGeom>
          <a:noFill/>
          <a:ln>
            <a:noFill/>
          </a:ln>
          <a:effectLst>
            <a:outerShdw blurRad="57150" rotWithShape="0" algn="bl" dir="6600000" dist="66675">
              <a:srgbClr val="000000">
                <a:alpha val="50000"/>
              </a:srgbClr>
            </a:outerShdw>
          </a:effectLst>
        </p:spPr>
      </p:pic>
      <p:pic>
        <p:nvPicPr>
          <p:cNvPr id="1398" name="Google Shape;139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475" y="189325"/>
            <a:ext cx="1370701" cy="13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00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Eget Arbete</a:t>
            </a:r>
            <a:endParaRPr/>
          </a:p>
        </p:txBody>
      </p:sp>
      <p:sp>
        <p:nvSpPr>
          <p:cNvPr id="1404" name="Google Shape;1404;p100"/>
          <p:cNvSpPr txBox="1"/>
          <p:nvPr>
            <p:ph idx="2" type="title"/>
          </p:nvPr>
        </p:nvSpPr>
        <p:spPr>
          <a:xfrm>
            <a:off x="454800" y="1672325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1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Uppgifter</a:t>
            </a:r>
            <a:endParaRPr/>
          </a:p>
        </p:txBody>
      </p:sp>
      <p:sp>
        <p:nvSpPr>
          <p:cNvPr id="1410" name="Google Shape;1410;p101"/>
          <p:cNvSpPr/>
          <p:nvPr/>
        </p:nvSpPr>
        <p:spPr>
          <a:xfrm>
            <a:off x="1552364" y="3201501"/>
            <a:ext cx="206128" cy="54803"/>
          </a:xfrm>
          <a:custGeom>
            <a:rect b="b" l="l" r="r" t="t"/>
            <a:pathLst>
              <a:path extrusionOk="0" h="3037" w="11423">
                <a:moveTo>
                  <a:pt x="3928" y="1"/>
                </a:moveTo>
                <a:cubicBezTo>
                  <a:pt x="3519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6"/>
                  <a:pt x="217" y="3013"/>
                  <a:pt x="627" y="3013"/>
                </a:cubicBezTo>
                <a:lnTo>
                  <a:pt x="7808" y="3037"/>
                </a:lnTo>
                <a:cubicBezTo>
                  <a:pt x="8242" y="3037"/>
                  <a:pt x="8700" y="2916"/>
                  <a:pt x="8844" y="2772"/>
                </a:cubicBezTo>
                <a:lnTo>
                  <a:pt x="11278" y="266"/>
                </a:lnTo>
                <a:cubicBezTo>
                  <a:pt x="11423" y="121"/>
                  <a:pt x="11206" y="1"/>
                  <a:pt x="1079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01"/>
          <p:cNvSpPr/>
          <p:nvPr/>
        </p:nvSpPr>
        <p:spPr>
          <a:xfrm>
            <a:off x="1735863" y="3201501"/>
            <a:ext cx="198315" cy="54803"/>
          </a:xfrm>
          <a:custGeom>
            <a:rect b="b" l="l" r="r" t="t"/>
            <a:pathLst>
              <a:path extrusionOk="0" h="3037" w="10990">
                <a:moveTo>
                  <a:pt x="3495" y="1"/>
                </a:moveTo>
                <a:cubicBezTo>
                  <a:pt x="3085" y="1"/>
                  <a:pt x="2651" y="121"/>
                  <a:pt x="2507" y="266"/>
                </a:cubicBezTo>
                <a:lnTo>
                  <a:pt x="121" y="2772"/>
                </a:lnTo>
                <a:cubicBezTo>
                  <a:pt x="1" y="2916"/>
                  <a:pt x="217" y="3037"/>
                  <a:pt x="651" y="3037"/>
                </a:cubicBezTo>
                <a:lnTo>
                  <a:pt x="7832" y="3037"/>
                </a:lnTo>
                <a:cubicBezTo>
                  <a:pt x="8242" y="3037"/>
                  <a:pt x="8676" y="2916"/>
                  <a:pt x="8796" y="2772"/>
                </a:cubicBezTo>
                <a:lnTo>
                  <a:pt x="10869" y="266"/>
                </a:lnTo>
                <a:cubicBezTo>
                  <a:pt x="10989" y="121"/>
                  <a:pt x="10772" y="1"/>
                  <a:pt x="1036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01"/>
          <p:cNvSpPr/>
          <p:nvPr/>
        </p:nvSpPr>
        <p:spPr>
          <a:xfrm>
            <a:off x="1918930" y="3201501"/>
            <a:ext cx="191349" cy="54803"/>
          </a:xfrm>
          <a:custGeom>
            <a:rect b="b" l="l" r="r" t="t"/>
            <a:pathLst>
              <a:path extrusionOk="0" h="3037" w="10604">
                <a:moveTo>
                  <a:pt x="3085" y="1"/>
                </a:moveTo>
                <a:cubicBezTo>
                  <a:pt x="2675" y="1"/>
                  <a:pt x="2242" y="121"/>
                  <a:pt x="2121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675" y="3037"/>
                </a:cubicBezTo>
                <a:lnTo>
                  <a:pt x="7856" y="3037"/>
                </a:lnTo>
                <a:cubicBezTo>
                  <a:pt x="8266" y="3037"/>
                  <a:pt x="8700" y="2916"/>
                  <a:pt x="8796" y="2772"/>
                </a:cubicBezTo>
                <a:lnTo>
                  <a:pt x="10507" y="290"/>
                </a:lnTo>
                <a:cubicBezTo>
                  <a:pt x="10604" y="121"/>
                  <a:pt x="10339" y="1"/>
                  <a:pt x="995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01"/>
          <p:cNvSpPr/>
          <p:nvPr/>
        </p:nvSpPr>
        <p:spPr>
          <a:xfrm>
            <a:off x="2102430" y="3201934"/>
            <a:ext cx="183536" cy="54803"/>
          </a:xfrm>
          <a:custGeom>
            <a:rect b="b" l="l" r="r" t="t"/>
            <a:pathLst>
              <a:path extrusionOk="0" h="3037" w="10171">
                <a:moveTo>
                  <a:pt x="2627" y="1"/>
                </a:moveTo>
                <a:cubicBezTo>
                  <a:pt x="2242" y="1"/>
                  <a:pt x="1832" y="97"/>
                  <a:pt x="1736" y="266"/>
                </a:cubicBezTo>
                <a:lnTo>
                  <a:pt x="97" y="2748"/>
                </a:lnTo>
                <a:cubicBezTo>
                  <a:pt x="1" y="2917"/>
                  <a:pt x="242" y="3013"/>
                  <a:pt x="676" y="3013"/>
                </a:cubicBezTo>
                <a:lnTo>
                  <a:pt x="7857" y="3037"/>
                </a:lnTo>
                <a:cubicBezTo>
                  <a:pt x="8266" y="3037"/>
                  <a:pt x="8676" y="2917"/>
                  <a:pt x="8772" y="2772"/>
                </a:cubicBezTo>
                <a:lnTo>
                  <a:pt x="10098" y="266"/>
                </a:lnTo>
                <a:cubicBezTo>
                  <a:pt x="10170" y="121"/>
                  <a:pt x="9905" y="1"/>
                  <a:pt x="9519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01"/>
          <p:cNvSpPr/>
          <p:nvPr/>
        </p:nvSpPr>
        <p:spPr>
          <a:xfrm>
            <a:off x="2285496" y="3201934"/>
            <a:ext cx="176570" cy="54803"/>
          </a:xfrm>
          <a:custGeom>
            <a:rect b="b" l="l" r="r" t="t"/>
            <a:pathLst>
              <a:path extrusionOk="0" h="3037" w="9785">
                <a:moveTo>
                  <a:pt x="2218" y="1"/>
                </a:moveTo>
                <a:cubicBezTo>
                  <a:pt x="1832" y="1"/>
                  <a:pt x="1423" y="121"/>
                  <a:pt x="1350" y="266"/>
                </a:cubicBezTo>
                <a:lnTo>
                  <a:pt x="73" y="2772"/>
                </a:lnTo>
                <a:cubicBezTo>
                  <a:pt x="1" y="2917"/>
                  <a:pt x="290" y="3037"/>
                  <a:pt x="700" y="3037"/>
                </a:cubicBezTo>
                <a:lnTo>
                  <a:pt x="7881" y="3037"/>
                </a:lnTo>
                <a:cubicBezTo>
                  <a:pt x="8315" y="3037"/>
                  <a:pt x="8700" y="2917"/>
                  <a:pt x="8748" y="2772"/>
                </a:cubicBezTo>
                <a:lnTo>
                  <a:pt x="9712" y="266"/>
                </a:lnTo>
                <a:cubicBezTo>
                  <a:pt x="9785" y="121"/>
                  <a:pt x="9495" y="1"/>
                  <a:pt x="908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01"/>
          <p:cNvSpPr/>
          <p:nvPr/>
        </p:nvSpPr>
        <p:spPr>
          <a:xfrm>
            <a:off x="2469447" y="3201934"/>
            <a:ext cx="169172" cy="54803"/>
          </a:xfrm>
          <a:custGeom>
            <a:rect b="b" l="l" r="r" t="t"/>
            <a:pathLst>
              <a:path extrusionOk="0" h="3037" w="9375">
                <a:moveTo>
                  <a:pt x="1808" y="1"/>
                </a:moveTo>
                <a:cubicBezTo>
                  <a:pt x="1398" y="1"/>
                  <a:pt x="1036" y="121"/>
                  <a:pt x="964" y="266"/>
                </a:cubicBezTo>
                <a:lnTo>
                  <a:pt x="48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4" y="3037"/>
                </a:lnTo>
                <a:cubicBezTo>
                  <a:pt x="8338" y="3037"/>
                  <a:pt x="8700" y="2917"/>
                  <a:pt x="8724" y="2772"/>
                </a:cubicBezTo>
                <a:lnTo>
                  <a:pt x="9350" y="266"/>
                </a:lnTo>
                <a:cubicBezTo>
                  <a:pt x="9374" y="121"/>
                  <a:pt x="9085" y="1"/>
                  <a:pt x="867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01"/>
          <p:cNvSpPr/>
          <p:nvPr/>
        </p:nvSpPr>
        <p:spPr>
          <a:xfrm>
            <a:off x="2652946" y="3201934"/>
            <a:ext cx="161773" cy="55254"/>
          </a:xfrm>
          <a:custGeom>
            <a:rect b="b" l="l" r="r" t="t"/>
            <a:pathLst>
              <a:path extrusionOk="0" h="3062" w="8965">
                <a:moveTo>
                  <a:pt x="1374" y="1"/>
                </a:moveTo>
                <a:cubicBezTo>
                  <a:pt x="964" y="1"/>
                  <a:pt x="603" y="121"/>
                  <a:pt x="579" y="290"/>
                </a:cubicBezTo>
                <a:lnTo>
                  <a:pt x="25" y="2772"/>
                </a:lnTo>
                <a:cubicBezTo>
                  <a:pt x="0" y="2917"/>
                  <a:pt x="314" y="3037"/>
                  <a:pt x="723" y="3037"/>
                </a:cubicBezTo>
                <a:lnTo>
                  <a:pt x="7905" y="3061"/>
                </a:lnTo>
                <a:cubicBezTo>
                  <a:pt x="8338" y="3061"/>
                  <a:pt x="8676" y="2941"/>
                  <a:pt x="8700" y="2796"/>
                </a:cubicBezTo>
                <a:lnTo>
                  <a:pt x="8941" y="290"/>
                </a:lnTo>
                <a:cubicBezTo>
                  <a:pt x="8965" y="145"/>
                  <a:pt x="8627" y="25"/>
                  <a:pt x="8242" y="25"/>
                </a:cubicBezTo>
                <a:lnTo>
                  <a:pt x="137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01"/>
          <p:cNvSpPr/>
          <p:nvPr/>
        </p:nvSpPr>
        <p:spPr>
          <a:xfrm>
            <a:off x="2836013" y="3202367"/>
            <a:ext cx="156992" cy="54821"/>
          </a:xfrm>
          <a:custGeom>
            <a:rect b="b" l="l" r="r" t="t"/>
            <a:pathLst>
              <a:path extrusionOk="0" h="3038" w="8700">
                <a:moveTo>
                  <a:pt x="940" y="1"/>
                </a:moveTo>
                <a:cubicBezTo>
                  <a:pt x="555" y="1"/>
                  <a:pt x="217" y="121"/>
                  <a:pt x="193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72" y="3037"/>
                </a:cubicBezTo>
                <a:lnTo>
                  <a:pt x="7953" y="3037"/>
                </a:lnTo>
                <a:cubicBezTo>
                  <a:pt x="8362" y="3037"/>
                  <a:pt x="8700" y="2917"/>
                  <a:pt x="8700" y="2772"/>
                </a:cubicBezTo>
                <a:lnTo>
                  <a:pt x="8555" y="266"/>
                </a:lnTo>
                <a:cubicBezTo>
                  <a:pt x="8555" y="121"/>
                  <a:pt x="8218" y="1"/>
                  <a:pt x="780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01"/>
          <p:cNvSpPr/>
          <p:nvPr/>
        </p:nvSpPr>
        <p:spPr>
          <a:xfrm>
            <a:off x="3015597" y="3202367"/>
            <a:ext cx="160474" cy="54821"/>
          </a:xfrm>
          <a:custGeom>
            <a:rect b="b" l="l" r="r" t="t"/>
            <a:pathLst>
              <a:path extrusionOk="0" h="3038" w="8893">
                <a:moveTo>
                  <a:pt x="724" y="1"/>
                </a:moveTo>
                <a:cubicBezTo>
                  <a:pt x="338" y="1"/>
                  <a:pt x="1" y="121"/>
                  <a:pt x="25" y="266"/>
                </a:cubicBezTo>
                <a:lnTo>
                  <a:pt x="194" y="2772"/>
                </a:lnTo>
                <a:cubicBezTo>
                  <a:pt x="218" y="2917"/>
                  <a:pt x="555" y="3037"/>
                  <a:pt x="989" y="3037"/>
                </a:cubicBezTo>
                <a:lnTo>
                  <a:pt x="8170" y="3037"/>
                </a:lnTo>
                <a:cubicBezTo>
                  <a:pt x="8580" y="3037"/>
                  <a:pt x="8893" y="2917"/>
                  <a:pt x="8869" y="2772"/>
                </a:cubicBezTo>
                <a:lnTo>
                  <a:pt x="8387" y="266"/>
                </a:lnTo>
                <a:cubicBezTo>
                  <a:pt x="8363" y="121"/>
                  <a:pt x="8001" y="1"/>
                  <a:pt x="759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01"/>
          <p:cNvSpPr/>
          <p:nvPr/>
        </p:nvSpPr>
        <p:spPr>
          <a:xfrm>
            <a:off x="3191716" y="3202367"/>
            <a:ext cx="167873" cy="55254"/>
          </a:xfrm>
          <a:custGeom>
            <a:rect b="b" l="l" r="r" t="t"/>
            <a:pathLst>
              <a:path extrusionOk="0" h="3062" w="9303">
                <a:moveTo>
                  <a:pt x="699" y="1"/>
                </a:moveTo>
                <a:cubicBezTo>
                  <a:pt x="290" y="1"/>
                  <a:pt x="0" y="121"/>
                  <a:pt x="25" y="266"/>
                </a:cubicBezTo>
                <a:lnTo>
                  <a:pt x="579" y="2772"/>
                </a:lnTo>
                <a:cubicBezTo>
                  <a:pt x="603" y="2917"/>
                  <a:pt x="964" y="3037"/>
                  <a:pt x="1398" y="3037"/>
                </a:cubicBezTo>
                <a:lnTo>
                  <a:pt x="8579" y="3061"/>
                </a:lnTo>
                <a:cubicBezTo>
                  <a:pt x="8989" y="3061"/>
                  <a:pt x="9302" y="2941"/>
                  <a:pt x="9254" y="2796"/>
                </a:cubicBezTo>
                <a:lnTo>
                  <a:pt x="8386" y="290"/>
                </a:lnTo>
                <a:cubicBezTo>
                  <a:pt x="8338" y="145"/>
                  <a:pt x="7977" y="25"/>
                  <a:pt x="7567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01"/>
          <p:cNvSpPr/>
          <p:nvPr/>
        </p:nvSpPr>
        <p:spPr>
          <a:xfrm>
            <a:off x="3727869" y="3202800"/>
            <a:ext cx="190483" cy="55254"/>
          </a:xfrm>
          <a:custGeom>
            <a:rect b="b" l="l" r="r" t="t"/>
            <a:pathLst>
              <a:path extrusionOk="0" h="3062" w="10556">
                <a:moveTo>
                  <a:pt x="652" y="1"/>
                </a:moveTo>
                <a:cubicBezTo>
                  <a:pt x="242" y="1"/>
                  <a:pt x="1" y="121"/>
                  <a:pt x="97" y="266"/>
                </a:cubicBezTo>
                <a:lnTo>
                  <a:pt x="1760" y="2772"/>
                </a:lnTo>
                <a:cubicBezTo>
                  <a:pt x="1856" y="2917"/>
                  <a:pt x="2266" y="3037"/>
                  <a:pt x="2700" y="3037"/>
                </a:cubicBezTo>
                <a:lnTo>
                  <a:pt x="9881" y="3061"/>
                </a:lnTo>
                <a:cubicBezTo>
                  <a:pt x="10291" y="3061"/>
                  <a:pt x="10556" y="2941"/>
                  <a:pt x="10435" y="2796"/>
                </a:cubicBezTo>
                <a:lnTo>
                  <a:pt x="8459" y="290"/>
                </a:lnTo>
                <a:cubicBezTo>
                  <a:pt x="8339" y="145"/>
                  <a:pt x="7929" y="25"/>
                  <a:pt x="7519" y="25"/>
                </a:cubicBezTo>
                <a:lnTo>
                  <a:pt x="652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01"/>
          <p:cNvSpPr/>
          <p:nvPr/>
        </p:nvSpPr>
        <p:spPr>
          <a:xfrm>
            <a:off x="3903555" y="3203251"/>
            <a:ext cx="197863" cy="54803"/>
          </a:xfrm>
          <a:custGeom>
            <a:rect b="b" l="l" r="r" t="t"/>
            <a:pathLst>
              <a:path extrusionOk="0" h="3037" w="10965">
                <a:moveTo>
                  <a:pt x="651" y="0"/>
                </a:moveTo>
                <a:cubicBezTo>
                  <a:pt x="241" y="0"/>
                  <a:pt x="0" y="120"/>
                  <a:pt x="121" y="265"/>
                </a:cubicBezTo>
                <a:lnTo>
                  <a:pt x="2145" y="2771"/>
                </a:lnTo>
                <a:cubicBezTo>
                  <a:pt x="2266" y="2916"/>
                  <a:pt x="2723" y="3036"/>
                  <a:pt x="3133" y="3036"/>
                </a:cubicBezTo>
                <a:lnTo>
                  <a:pt x="10314" y="3036"/>
                </a:lnTo>
                <a:cubicBezTo>
                  <a:pt x="10748" y="3036"/>
                  <a:pt x="10965" y="2916"/>
                  <a:pt x="10820" y="2771"/>
                </a:cubicBezTo>
                <a:lnTo>
                  <a:pt x="8483" y="265"/>
                </a:lnTo>
                <a:cubicBezTo>
                  <a:pt x="8362" y="120"/>
                  <a:pt x="7928" y="0"/>
                  <a:pt x="751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01"/>
          <p:cNvSpPr/>
          <p:nvPr/>
        </p:nvSpPr>
        <p:spPr>
          <a:xfrm>
            <a:off x="4079656" y="3203251"/>
            <a:ext cx="205262" cy="54803"/>
          </a:xfrm>
          <a:custGeom>
            <a:rect b="b" l="l" r="r" t="t"/>
            <a:pathLst>
              <a:path extrusionOk="0" h="3037" w="11375">
                <a:moveTo>
                  <a:pt x="627" y="0"/>
                </a:moveTo>
                <a:cubicBezTo>
                  <a:pt x="218" y="0"/>
                  <a:pt x="1" y="120"/>
                  <a:pt x="145" y="265"/>
                </a:cubicBezTo>
                <a:lnTo>
                  <a:pt x="2531" y="2771"/>
                </a:lnTo>
                <a:cubicBezTo>
                  <a:pt x="2676" y="2916"/>
                  <a:pt x="3134" y="3036"/>
                  <a:pt x="3543" y="3036"/>
                </a:cubicBezTo>
                <a:lnTo>
                  <a:pt x="10724" y="3036"/>
                </a:lnTo>
                <a:cubicBezTo>
                  <a:pt x="11158" y="3036"/>
                  <a:pt x="11375" y="2916"/>
                  <a:pt x="11206" y="2771"/>
                </a:cubicBezTo>
                <a:lnTo>
                  <a:pt x="8507" y="265"/>
                </a:lnTo>
                <a:cubicBezTo>
                  <a:pt x="8339" y="120"/>
                  <a:pt x="7881" y="0"/>
                  <a:pt x="749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01"/>
          <p:cNvSpPr/>
          <p:nvPr/>
        </p:nvSpPr>
        <p:spPr>
          <a:xfrm>
            <a:off x="1483648" y="3264117"/>
            <a:ext cx="290940" cy="54803"/>
          </a:xfrm>
          <a:custGeom>
            <a:rect b="b" l="l" r="r" t="t"/>
            <a:pathLst>
              <a:path extrusionOk="0" h="3037" w="16123">
                <a:moveTo>
                  <a:pt x="3977" y="1"/>
                </a:moveTo>
                <a:cubicBezTo>
                  <a:pt x="3543" y="1"/>
                  <a:pt x="3061" y="121"/>
                  <a:pt x="2917" y="266"/>
                </a:cubicBezTo>
                <a:lnTo>
                  <a:pt x="170" y="2748"/>
                </a:lnTo>
                <a:cubicBezTo>
                  <a:pt x="1" y="2916"/>
                  <a:pt x="242" y="3037"/>
                  <a:pt x="676" y="3037"/>
                </a:cubicBezTo>
                <a:lnTo>
                  <a:pt x="12676" y="3037"/>
                </a:lnTo>
                <a:cubicBezTo>
                  <a:pt x="13110" y="3037"/>
                  <a:pt x="13568" y="2916"/>
                  <a:pt x="13712" y="2772"/>
                </a:cubicBezTo>
                <a:lnTo>
                  <a:pt x="16002" y="266"/>
                </a:lnTo>
                <a:cubicBezTo>
                  <a:pt x="16122" y="121"/>
                  <a:pt x="15881" y="1"/>
                  <a:pt x="1547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01"/>
          <p:cNvSpPr/>
          <p:nvPr/>
        </p:nvSpPr>
        <p:spPr>
          <a:xfrm>
            <a:off x="1754558" y="3264117"/>
            <a:ext cx="203530" cy="54803"/>
          </a:xfrm>
          <a:custGeom>
            <a:rect b="b" l="l" r="r" t="t"/>
            <a:pathLst>
              <a:path extrusionOk="0" h="3037" w="11279">
                <a:moveTo>
                  <a:pt x="3374" y="1"/>
                </a:moveTo>
                <a:cubicBezTo>
                  <a:pt x="2941" y="1"/>
                  <a:pt x="2483" y="121"/>
                  <a:pt x="2362" y="266"/>
                </a:cubicBezTo>
                <a:lnTo>
                  <a:pt x="121" y="2772"/>
                </a:lnTo>
                <a:cubicBezTo>
                  <a:pt x="1" y="2916"/>
                  <a:pt x="242" y="3037"/>
                  <a:pt x="700" y="3037"/>
                </a:cubicBezTo>
                <a:lnTo>
                  <a:pt x="8242" y="3037"/>
                </a:lnTo>
                <a:cubicBezTo>
                  <a:pt x="8676" y="3037"/>
                  <a:pt x="9134" y="2916"/>
                  <a:pt x="9230" y="2772"/>
                </a:cubicBezTo>
                <a:lnTo>
                  <a:pt x="11158" y="266"/>
                </a:lnTo>
                <a:cubicBezTo>
                  <a:pt x="11278" y="121"/>
                  <a:pt x="11013" y="1"/>
                  <a:pt x="105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01"/>
          <p:cNvSpPr/>
          <p:nvPr/>
        </p:nvSpPr>
        <p:spPr>
          <a:xfrm>
            <a:off x="1946755" y="3264117"/>
            <a:ext cx="196131" cy="55254"/>
          </a:xfrm>
          <a:custGeom>
            <a:rect b="b" l="l" r="r" t="t"/>
            <a:pathLst>
              <a:path extrusionOk="0" h="3062" w="10869">
                <a:moveTo>
                  <a:pt x="2941" y="1"/>
                </a:moveTo>
                <a:cubicBezTo>
                  <a:pt x="2531" y="1"/>
                  <a:pt x="2097" y="121"/>
                  <a:pt x="1977" y="266"/>
                </a:cubicBezTo>
                <a:lnTo>
                  <a:pt x="121" y="2772"/>
                </a:lnTo>
                <a:cubicBezTo>
                  <a:pt x="1" y="2916"/>
                  <a:pt x="290" y="3037"/>
                  <a:pt x="724" y="3037"/>
                </a:cubicBezTo>
                <a:lnTo>
                  <a:pt x="8266" y="3061"/>
                </a:lnTo>
                <a:cubicBezTo>
                  <a:pt x="8700" y="3061"/>
                  <a:pt x="9134" y="2941"/>
                  <a:pt x="9230" y="2796"/>
                </a:cubicBezTo>
                <a:lnTo>
                  <a:pt x="10773" y="290"/>
                </a:lnTo>
                <a:cubicBezTo>
                  <a:pt x="10869" y="145"/>
                  <a:pt x="10604" y="25"/>
                  <a:pt x="10170" y="25"/>
                </a:cubicBezTo>
                <a:lnTo>
                  <a:pt x="2941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01"/>
          <p:cNvSpPr/>
          <p:nvPr/>
        </p:nvSpPr>
        <p:spPr>
          <a:xfrm>
            <a:off x="2139404" y="3264550"/>
            <a:ext cx="188733" cy="54821"/>
          </a:xfrm>
          <a:custGeom>
            <a:rect b="b" l="l" r="r" t="t"/>
            <a:pathLst>
              <a:path extrusionOk="0" h="3038" w="10459">
                <a:moveTo>
                  <a:pt x="2506" y="1"/>
                </a:moveTo>
                <a:cubicBezTo>
                  <a:pt x="2097" y="1"/>
                  <a:pt x="1663" y="121"/>
                  <a:pt x="1591" y="266"/>
                </a:cubicBezTo>
                <a:lnTo>
                  <a:pt x="97" y="2772"/>
                </a:lnTo>
                <a:cubicBezTo>
                  <a:pt x="0" y="2917"/>
                  <a:pt x="289" y="3037"/>
                  <a:pt x="723" y="3037"/>
                </a:cubicBezTo>
                <a:lnTo>
                  <a:pt x="8266" y="3037"/>
                </a:lnTo>
                <a:cubicBezTo>
                  <a:pt x="8699" y="3037"/>
                  <a:pt x="9133" y="2917"/>
                  <a:pt x="9205" y="2772"/>
                </a:cubicBezTo>
                <a:lnTo>
                  <a:pt x="10386" y="266"/>
                </a:lnTo>
                <a:cubicBezTo>
                  <a:pt x="10459" y="121"/>
                  <a:pt x="10169" y="1"/>
                  <a:pt x="973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01"/>
          <p:cNvSpPr/>
          <p:nvPr/>
        </p:nvSpPr>
        <p:spPr>
          <a:xfrm>
            <a:off x="2332467" y="3264550"/>
            <a:ext cx="181352" cy="54821"/>
          </a:xfrm>
          <a:custGeom>
            <a:rect b="b" l="l" r="r" t="t"/>
            <a:pathLst>
              <a:path extrusionOk="0" h="3038" w="10050">
                <a:moveTo>
                  <a:pt x="2097" y="1"/>
                </a:moveTo>
                <a:cubicBezTo>
                  <a:pt x="1663" y="1"/>
                  <a:pt x="1278" y="121"/>
                  <a:pt x="1205" y="266"/>
                </a:cubicBezTo>
                <a:lnTo>
                  <a:pt x="73" y="2772"/>
                </a:lnTo>
                <a:cubicBezTo>
                  <a:pt x="0" y="2917"/>
                  <a:pt x="314" y="3037"/>
                  <a:pt x="748" y="3037"/>
                </a:cubicBezTo>
                <a:lnTo>
                  <a:pt x="8290" y="3037"/>
                </a:lnTo>
                <a:cubicBezTo>
                  <a:pt x="8748" y="3037"/>
                  <a:pt x="9134" y="2917"/>
                  <a:pt x="9182" y="2772"/>
                </a:cubicBezTo>
                <a:lnTo>
                  <a:pt x="10001" y="266"/>
                </a:lnTo>
                <a:cubicBezTo>
                  <a:pt x="10049" y="121"/>
                  <a:pt x="9736" y="1"/>
                  <a:pt x="9326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01"/>
          <p:cNvSpPr/>
          <p:nvPr/>
        </p:nvSpPr>
        <p:spPr>
          <a:xfrm>
            <a:off x="2525098" y="3264550"/>
            <a:ext cx="173954" cy="55254"/>
          </a:xfrm>
          <a:custGeom>
            <a:rect b="b" l="l" r="r" t="t"/>
            <a:pathLst>
              <a:path extrusionOk="0" h="3062" w="9640">
                <a:moveTo>
                  <a:pt x="1664" y="1"/>
                </a:moveTo>
                <a:cubicBezTo>
                  <a:pt x="1230" y="1"/>
                  <a:pt x="844" y="121"/>
                  <a:pt x="796" y="266"/>
                </a:cubicBezTo>
                <a:lnTo>
                  <a:pt x="49" y="2772"/>
                </a:lnTo>
                <a:cubicBezTo>
                  <a:pt x="1" y="2917"/>
                  <a:pt x="314" y="3037"/>
                  <a:pt x="772" y="3037"/>
                </a:cubicBezTo>
                <a:lnTo>
                  <a:pt x="8290" y="3061"/>
                </a:lnTo>
                <a:cubicBezTo>
                  <a:pt x="8748" y="3061"/>
                  <a:pt x="9134" y="2941"/>
                  <a:pt x="9158" y="2796"/>
                </a:cubicBezTo>
                <a:lnTo>
                  <a:pt x="9616" y="290"/>
                </a:lnTo>
                <a:cubicBezTo>
                  <a:pt x="9640" y="145"/>
                  <a:pt x="9302" y="25"/>
                  <a:pt x="8893" y="25"/>
                </a:cubicBezTo>
                <a:lnTo>
                  <a:pt x="1664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01"/>
          <p:cNvSpPr/>
          <p:nvPr/>
        </p:nvSpPr>
        <p:spPr>
          <a:xfrm>
            <a:off x="2717295" y="3264983"/>
            <a:ext cx="166573" cy="54821"/>
          </a:xfrm>
          <a:custGeom>
            <a:rect b="b" l="l" r="r" t="t"/>
            <a:pathLst>
              <a:path extrusionOk="0" h="3038" w="9231">
                <a:moveTo>
                  <a:pt x="1254" y="1"/>
                </a:moveTo>
                <a:cubicBezTo>
                  <a:pt x="820" y="1"/>
                  <a:pt x="459" y="121"/>
                  <a:pt x="435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339" y="3037"/>
                </a:lnTo>
                <a:cubicBezTo>
                  <a:pt x="8772" y="3037"/>
                  <a:pt x="9134" y="2917"/>
                  <a:pt x="9134" y="2772"/>
                </a:cubicBezTo>
                <a:lnTo>
                  <a:pt x="9230" y="266"/>
                </a:lnTo>
                <a:cubicBezTo>
                  <a:pt x="9230" y="121"/>
                  <a:pt x="8893" y="1"/>
                  <a:pt x="8483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01"/>
          <p:cNvSpPr/>
          <p:nvPr/>
        </p:nvSpPr>
        <p:spPr>
          <a:xfrm>
            <a:off x="2909943" y="3264983"/>
            <a:ext cx="164823" cy="54821"/>
          </a:xfrm>
          <a:custGeom>
            <a:rect b="b" l="l" r="r" t="t"/>
            <a:pathLst>
              <a:path extrusionOk="0" h="3038" w="9134">
                <a:moveTo>
                  <a:pt x="795" y="1"/>
                </a:moveTo>
                <a:cubicBezTo>
                  <a:pt x="386" y="1"/>
                  <a:pt x="48" y="121"/>
                  <a:pt x="24" y="266"/>
                </a:cubicBezTo>
                <a:lnTo>
                  <a:pt x="0" y="2772"/>
                </a:lnTo>
                <a:cubicBezTo>
                  <a:pt x="0" y="2917"/>
                  <a:pt x="362" y="3037"/>
                  <a:pt x="795" y="3037"/>
                </a:cubicBezTo>
                <a:lnTo>
                  <a:pt x="8338" y="3037"/>
                </a:lnTo>
                <a:cubicBezTo>
                  <a:pt x="8772" y="3037"/>
                  <a:pt x="9133" y="2917"/>
                  <a:pt x="9109" y="2772"/>
                </a:cubicBezTo>
                <a:lnTo>
                  <a:pt x="8820" y="266"/>
                </a:lnTo>
                <a:cubicBezTo>
                  <a:pt x="8820" y="121"/>
                  <a:pt x="8458" y="1"/>
                  <a:pt x="802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01"/>
          <p:cNvSpPr/>
          <p:nvPr/>
        </p:nvSpPr>
        <p:spPr>
          <a:xfrm>
            <a:off x="3095608" y="3264983"/>
            <a:ext cx="171355" cy="55254"/>
          </a:xfrm>
          <a:custGeom>
            <a:rect b="b" l="l" r="r" t="t"/>
            <a:pathLst>
              <a:path extrusionOk="0" h="3062" w="9496">
                <a:moveTo>
                  <a:pt x="748" y="1"/>
                </a:moveTo>
                <a:cubicBezTo>
                  <a:pt x="338" y="1"/>
                  <a:pt x="1" y="121"/>
                  <a:pt x="25" y="266"/>
                </a:cubicBezTo>
                <a:lnTo>
                  <a:pt x="362" y="2772"/>
                </a:lnTo>
                <a:cubicBezTo>
                  <a:pt x="362" y="2917"/>
                  <a:pt x="748" y="3037"/>
                  <a:pt x="1182" y="3037"/>
                </a:cubicBezTo>
                <a:lnTo>
                  <a:pt x="8724" y="3061"/>
                </a:lnTo>
                <a:cubicBezTo>
                  <a:pt x="9182" y="3061"/>
                  <a:pt x="9495" y="2941"/>
                  <a:pt x="9471" y="2796"/>
                </a:cubicBezTo>
                <a:lnTo>
                  <a:pt x="8821" y="290"/>
                </a:lnTo>
                <a:cubicBezTo>
                  <a:pt x="8772" y="145"/>
                  <a:pt x="8411" y="25"/>
                  <a:pt x="7977" y="25"/>
                </a:cubicBezTo>
                <a:lnTo>
                  <a:pt x="748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01"/>
          <p:cNvSpPr/>
          <p:nvPr/>
        </p:nvSpPr>
        <p:spPr>
          <a:xfrm>
            <a:off x="3659605" y="3265416"/>
            <a:ext cx="193966" cy="55254"/>
          </a:xfrm>
          <a:custGeom>
            <a:rect b="b" l="l" r="r" t="t"/>
            <a:pathLst>
              <a:path extrusionOk="0" h="3062" w="10749">
                <a:moveTo>
                  <a:pt x="699" y="1"/>
                </a:moveTo>
                <a:cubicBezTo>
                  <a:pt x="290" y="1"/>
                  <a:pt x="1" y="121"/>
                  <a:pt x="97" y="266"/>
                </a:cubicBezTo>
                <a:lnTo>
                  <a:pt x="1543" y="2772"/>
                </a:lnTo>
                <a:cubicBezTo>
                  <a:pt x="1615" y="2941"/>
                  <a:pt x="2049" y="3037"/>
                  <a:pt x="2483" y="3037"/>
                </a:cubicBezTo>
                <a:lnTo>
                  <a:pt x="10025" y="3061"/>
                </a:lnTo>
                <a:cubicBezTo>
                  <a:pt x="10483" y="3061"/>
                  <a:pt x="10748" y="2941"/>
                  <a:pt x="10652" y="2796"/>
                </a:cubicBezTo>
                <a:lnTo>
                  <a:pt x="8893" y="290"/>
                </a:lnTo>
                <a:cubicBezTo>
                  <a:pt x="8796" y="146"/>
                  <a:pt x="8362" y="25"/>
                  <a:pt x="7929" y="25"/>
                </a:cubicBezTo>
                <a:lnTo>
                  <a:pt x="699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01"/>
          <p:cNvSpPr/>
          <p:nvPr/>
        </p:nvSpPr>
        <p:spPr>
          <a:xfrm>
            <a:off x="3844855" y="3265867"/>
            <a:ext cx="200913" cy="54803"/>
          </a:xfrm>
          <a:custGeom>
            <a:rect b="b" l="l" r="r" t="t"/>
            <a:pathLst>
              <a:path extrusionOk="0" h="3037" w="11134">
                <a:moveTo>
                  <a:pt x="675" y="0"/>
                </a:moveTo>
                <a:cubicBezTo>
                  <a:pt x="265" y="0"/>
                  <a:pt x="0" y="121"/>
                  <a:pt x="97" y="265"/>
                </a:cubicBezTo>
                <a:lnTo>
                  <a:pt x="1904" y="2771"/>
                </a:lnTo>
                <a:cubicBezTo>
                  <a:pt x="2024" y="2916"/>
                  <a:pt x="2458" y="3036"/>
                  <a:pt x="2916" y="3036"/>
                </a:cubicBezTo>
                <a:lnTo>
                  <a:pt x="10434" y="3036"/>
                </a:lnTo>
                <a:cubicBezTo>
                  <a:pt x="10892" y="3036"/>
                  <a:pt x="11133" y="2916"/>
                  <a:pt x="11013" y="2771"/>
                </a:cubicBezTo>
                <a:lnTo>
                  <a:pt x="8892" y="265"/>
                </a:lnTo>
                <a:cubicBezTo>
                  <a:pt x="8772" y="121"/>
                  <a:pt x="8338" y="0"/>
                  <a:pt x="790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01"/>
          <p:cNvSpPr/>
          <p:nvPr/>
        </p:nvSpPr>
        <p:spPr>
          <a:xfrm>
            <a:off x="4029654" y="3265867"/>
            <a:ext cx="322681" cy="55236"/>
          </a:xfrm>
          <a:custGeom>
            <a:rect b="b" l="l" r="r" t="t"/>
            <a:pathLst>
              <a:path extrusionOk="0" h="3061" w="17882">
                <a:moveTo>
                  <a:pt x="675" y="0"/>
                </a:moveTo>
                <a:cubicBezTo>
                  <a:pt x="242" y="0"/>
                  <a:pt x="1" y="121"/>
                  <a:pt x="145" y="265"/>
                </a:cubicBezTo>
                <a:lnTo>
                  <a:pt x="2314" y="2771"/>
                </a:lnTo>
                <a:cubicBezTo>
                  <a:pt x="2435" y="2916"/>
                  <a:pt x="2892" y="3036"/>
                  <a:pt x="3350" y="3036"/>
                </a:cubicBezTo>
                <a:lnTo>
                  <a:pt x="17206" y="3060"/>
                </a:lnTo>
                <a:cubicBezTo>
                  <a:pt x="17664" y="3060"/>
                  <a:pt x="17881" y="2940"/>
                  <a:pt x="17737" y="2795"/>
                </a:cubicBezTo>
                <a:lnTo>
                  <a:pt x="15013" y="289"/>
                </a:lnTo>
                <a:cubicBezTo>
                  <a:pt x="14869" y="145"/>
                  <a:pt x="14387" y="24"/>
                  <a:pt x="13977" y="24"/>
                </a:cubicBezTo>
                <a:lnTo>
                  <a:pt x="675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01"/>
          <p:cNvSpPr/>
          <p:nvPr/>
        </p:nvSpPr>
        <p:spPr>
          <a:xfrm>
            <a:off x="1275373" y="3454149"/>
            <a:ext cx="326145" cy="54803"/>
          </a:xfrm>
          <a:custGeom>
            <a:rect b="b" l="l" r="r" t="t"/>
            <a:pathLst>
              <a:path extrusionOk="0" h="3037" w="18074">
                <a:moveTo>
                  <a:pt x="4073" y="0"/>
                </a:moveTo>
                <a:cubicBezTo>
                  <a:pt x="3591" y="0"/>
                  <a:pt x="3060" y="97"/>
                  <a:pt x="2892" y="265"/>
                </a:cubicBezTo>
                <a:lnTo>
                  <a:pt x="145" y="2747"/>
                </a:lnTo>
                <a:cubicBezTo>
                  <a:pt x="0" y="2892"/>
                  <a:pt x="265" y="3013"/>
                  <a:pt x="771" y="3013"/>
                </a:cubicBezTo>
                <a:lnTo>
                  <a:pt x="14507" y="3037"/>
                </a:lnTo>
                <a:cubicBezTo>
                  <a:pt x="15013" y="3037"/>
                  <a:pt x="15519" y="2916"/>
                  <a:pt x="15664" y="2772"/>
                </a:cubicBezTo>
                <a:lnTo>
                  <a:pt x="17929" y="265"/>
                </a:lnTo>
                <a:cubicBezTo>
                  <a:pt x="18073" y="121"/>
                  <a:pt x="17784" y="0"/>
                  <a:pt x="1730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01"/>
          <p:cNvSpPr/>
          <p:nvPr/>
        </p:nvSpPr>
        <p:spPr>
          <a:xfrm>
            <a:off x="1584971" y="3454149"/>
            <a:ext cx="227439" cy="54803"/>
          </a:xfrm>
          <a:custGeom>
            <a:rect b="b" l="l" r="r" t="t"/>
            <a:pathLst>
              <a:path extrusionOk="0" h="3037" w="12604">
                <a:moveTo>
                  <a:pt x="3495" y="0"/>
                </a:moveTo>
                <a:cubicBezTo>
                  <a:pt x="3013" y="0"/>
                  <a:pt x="2507" y="121"/>
                  <a:pt x="2362" y="265"/>
                </a:cubicBezTo>
                <a:lnTo>
                  <a:pt x="145" y="2772"/>
                </a:lnTo>
                <a:cubicBezTo>
                  <a:pt x="1" y="2916"/>
                  <a:pt x="314" y="3037"/>
                  <a:pt x="820" y="3037"/>
                </a:cubicBezTo>
                <a:lnTo>
                  <a:pt x="9447" y="3037"/>
                </a:lnTo>
                <a:cubicBezTo>
                  <a:pt x="9953" y="3037"/>
                  <a:pt x="10459" y="2916"/>
                  <a:pt x="10579" y="2772"/>
                </a:cubicBezTo>
                <a:lnTo>
                  <a:pt x="12483" y="265"/>
                </a:lnTo>
                <a:cubicBezTo>
                  <a:pt x="12604" y="121"/>
                  <a:pt x="12290" y="0"/>
                  <a:pt x="11808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01"/>
          <p:cNvSpPr/>
          <p:nvPr/>
        </p:nvSpPr>
        <p:spPr>
          <a:xfrm>
            <a:off x="1805445" y="3454149"/>
            <a:ext cx="219608" cy="55236"/>
          </a:xfrm>
          <a:custGeom>
            <a:rect b="b" l="l" r="r" t="t"/>
            <a:pathLst>
              <a:path extrusionOk="0" h="3061" w="12170">
                <a:moveTo>
                  <a:pt x="3061" y="0"/>
                </a:moveTo>
                <a:cubicBezTo>
                  <a:pt x="2554" y="0"/>
                  <a:pt x="2073" y="121"/>
                  <a:pt x="1976" y="265"/>
                </a:cubicBezTo>
                <a:lnTo>
                  <a:pt x="97" y="2772"/>
                </a:lnTo>
                <a:cubicBezTo>
                  <a:pt x="0" y="2916"/>
                  <a:pt x="313" y="3037"/>
                  <a:pt x="819" y="3037"/>
                </a:cubicBezTo>
                <a:lnTo>
                  <a:pt x="9446" y="3061"/>
                </a:lnTo>
                <a:cubicBezTo>
                  <a:pt x="9952" y="3061"/>
                  <a:pt x="10434" y="2940"/>
                  <a:pt x="10531" y="2796"/>
                </a:cubicBezTo>
                <a:lnTo>
                  <a:pt x="12073" y="290"/>
                </a:lnTo>
                <a:cubicBezTo>
                  <a:pt x="12169" y="145"/>
                  <a:pt x="11856" y="24"/>
                  <a:pt x="11350" y="24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01"/>
          <p:cNvSpPr/>
          <p:nvPr/>
        </p:nvSpPr>
        <p:spPr>
          <a:xfrm>
            <a:off x="2025468" y="3454582"/>
            <a:ext cx="212227" cy="54803"/>
          </a:xfrm>
          <a:custGeom>
            <a:rect b="b" l="l" r="r" t="t"/>
            <a:pathLst>
              <a:path extrusionOk="0" h="3037" w="11761">
                <a:moveTo>
                  <a:pt x="2627" y="0"/>
                </a:moveTo>
                <a:cubicBezTo>
                  <a:pt x="2145" y="0"/>
                  <a:pt x="1687" y="121"/>
                  <a:pt x="1591" y="266"/>
                </a:cubicBezTo>
                <a:lnTo>
                  <a:pt x="97" y="2772"/>
                </a:lnTo>
                <a:cubicBezTo>
                  <a:pt x="1" y="2916"/>
                  <a:pt x="338" y="3037"/>
                  <a:pt x="844" y="3037"/>
                </a:cubicBezTo>
                <a:lnTo>
                  <a:pt x="9471" y="3037"/>
                </a:lnTo>
                <a:cubicBezTo>
                  <a:pt x="9977" y="3037"/>
                  <a:pt x="10435" y="2916"/>
                  <a:pt x="10507" y="2772"/>
                </a:cubicBezTo>
                <a:lnTo>
                  <a:pt x="11712" y="266"/>
                </a:lnTo>
                <a:cubicBezTo>
                  <a:pt x="11760" y="121"/>
                  <a:pt x="11423" y="0"/>
                  <a:pt x="10941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01"/>
          <p:cNvSpPr/>
          <p:nvPr/>
        </p:nvSpPr>
        <p:spPr>
          <a:xfrm>
            <a:off x="2250290" y="3454582"/>
            <a:ext cx="1193208" cy="55669"/>
          </a:xfrm>
          <a:custGeom>
            <a:rect b="b" l="l" r="r" t="t"/>
            <a:pathLst>
              <a:path extrusionOk="0" h="3085" w="66124">
                <a:moveTo>
                  <a:pt x="2193" y="0"/>
                </a:moveTo>
                <a:cubicBezTo>
                  <a:pt x="1711" y="0"/>
                  <a:pt x="1253" y="121"/>
                  <a:pt x="1181" y="266"/>
                </a:cubicBezTo>
                <a:lnTo>
                  <a:pt x="72" y="2772"/>
                </a:lnTo>
                <a:cubicBezTo>
                  <a:pt x="0" y="2916"/>
                  <a:pt x="362" y="3037"/>
                  <a:pt x="868" y="3037"/>
                </a:cubicBezTo>
                <a:lnTo>
                  <a:pt x="65256" y="3085"/>
                </a:lnTo>
                <a:cubicBezTo>
                  <a:pt x="65763" y="3085"/>
                  <a:pt x="66124" y="2964"/>
                  <a:pt x="66076" y="2820"/>
                </a:cubicBezTo>
                <a:lnTo>
                  <a:pt x="65232" y="314"/>
                </a:lnTo>
                <a:cubicBezTo>
                  <a:pt x="65160" y="169"/>
                  <a:pt x="64726" y="49"/>
                  <a:pt x="64244" y="49"/>
                </a:cubicBezTo>
                <a:lnTo>
                  <a:pt x="2193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01"/>
          <p:cNvSpPr/>
          <p:nvPr/>
        </p:nvSpPr>
        <p:spPr>
          <a:xfrm>
            <a:off x="3670035" y="3455881"/>
            <a:ext cx="213960" cy="54821"/>
          </a:xfrm>
          <a:custGeom>
            <a:rect b="b" l="l" r="r" t="t"/>
            <a:pathLst>
              <a:path extrusionOk="0" h="3038" w="11857">
                <a:moveTo>
                  <a:pt x="820" y="1"/>
                </a:moveTo>
                <a:cubicBezTo>
                  <a:pt x="338" y="1"/>
                  <a:pt x="1" y="121"/>
                  <a:pt x="73" y="266"/>
                </a:cubicBezTo>
                <a:lnTo>
                  <a:pt x="1350" y="2772"/>
                </a:lnTo>
                <a:cubicBezTo>
                  <a:pt x="1423" y="2917"/>
                  <a:pt x="1905" y="3037"/>
                  <a:pt x="2411" y="3037"/>
                </a:cubicBezTo>
                <a:lnTo>
                  <a:pt x="11038" y="3037"/>
                </a:lnTo>
                <a:cubicBezTo>
                  <a:pt x="11544" y="3037"/>
                  <a:pt x="11857" y="2917"/>
                  <a:pt x="11785" y="2772"/>
                </a:cubicBezTo>
                <a:lnTo>
                  <a:pt x="10194" y="266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01"/>
          <p:cNvSpPr/>
          <p:nvPr/>
        </p:nvSpPr>
        <p:spPr>
          <a:xfrm>
            <a:off x="3882677" y="3455881"/>
            <a:ext cx="221791" cy="55254"/>
          </a:xfrm>
          <a:custGeom>
            <a:rect b="b" l="l" r="r" t="t"/>
            <a:pathLst>
              <a:path extrusionOk="0" h="3062" w="12291">
                <a:moveTo>
                  <a:pt x="820" y="1"/>
                </a:moveTo>
                <a:cubicBezTo>
                  <a:pt x="338" y="1"/>
                  <a:pt x="1" y="121"/>
                  <a:pt x="97" y="266"/>
                </a:cubicBezTo>
                <a:lnTo>
                  <a:pt x="1736" y="2772"/>
                </a:lnTo>
                <a:cubicBezTo>
                  <a:pt x="1832" y="2917"/>
                  <a:pt x="2338" y="3037"/>
                  <a:pt x="2844" y="3037"/>
                </a:cubicBezTo>
                <a:lnTo>
                  <a:pt x="11471" y="3061"/>
                </a:lnTo>
                <a:cubicBezTo>
                  <a:pt x="11977" y="3061"/>
                  <a:pt x="12290" y="2941"/>
                  <a:pt x="12170" y="2772"/>
                </a:cubicBezTo>
                <a:lnTo>
                  <a:pt x="10218" y="290"/>
                </a:lnTo>
                <a:cubicBezTo>
                  <a:pt x="10098" y="121"/>
                  <a:pt x="9616" y="1"/>
                  <a:pt x="913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01"/>
          <p:cNvSpPr/>
          <p:nvPr/>
        </p:nvSpPr>
        <p:spPr>
          <a:xfrm>
            <a:off x="4095752" y="3456314"/>
            <a:ext cx="228738" cy="54821"/>
          </a:xfrm>
          <a:custGeom>
            <a:rect b="b" l="l" r="r" t="t"/>
            <a:pathLst>
              <a:path extrusionOk="0" h="3038" w="12676">
                <a:moveTo>
                  <a:pt x="796" y="1"/>
                </a:moveTo>
                <a:cubicBezTo>
                  <a:pt x="290" y="1"/>
                  <a:pt x="0" y="97"/>
                  <a:pt x="121" y="266"/>
                </a:cubicBezTo>
                <a:lnTo>
                  <a:pt x="2121" y="2772"/>
                </a:lnTo>
                <a:cubicBezTo>
                  <a:pt x="2242" y="2917"/>
                  <a:pt x="2748" y="3037"/>
                  <a:pt x="3254" y="3037"/>
                </a:cubicBezTo>
                <a:lnTo>
                  <a:pt x="11881" y="3037"/>
                </a:lnTo>
                <a:cubicBezTo>
                  <a:pt x="12387" y="3037"/>
                  <a:pt x="12676" y="2917"/>
                  <a:pt x="12531" y="2772"/>
                </a:cubicBezTo>
                <a:lnTo>
                  <a:pt x="10218" y="266"/>
                </a:lnTo>
                <a:cubicBezTo>
                  <a:pt x="10097" y="121"/>
                  <a:pt x="9591" y="1"/>
                  <a:pt x="9085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01"/>
          <p:cNvSpPr/>
          <p:nvPr/>
        </p:nvSpPr>
        <p:spPr>
          <a:xfrm>
            <a:off x="4309261" y="3456314"/>
            <a:ext cx="236137" cy="54821"/>
          </a:xfrm>
          <a:custGeom>
            <a:rect b="b" l="l" r="r" t="t"/>
            <a:pathLst>
              <a:path extrusionOk="0" h="3038" w="13086">
                <a:moveTo>
                  <a:pt x="772" y="1"/>
                </a:moveTo>
                <a:cubicBezTo>
                  <a:pt x="266" y="1"/>
                  <a:pt x="0" y="121"/>
                  <a:pt x="121" y="266"/>
                </a:cubicBezTo>
                <a:lnTo>
                  <a:pt x="2507" y="2772"/>
                </a:lnTo>
                <a:cubicBezTo>
                  <a:pt x="2627" y="2917"/>
                  <a:pt x="3157" y="3037"/>
                  <a:pt x="3663" y="3037"/>
                </a:cubicBezTo>
                <a:lnTo>
                  <a:pt x="12290" y="3037"/>
                </a:lnTo>
                <a:cubicBezTo>
                  <a:pt x="12796" y="3037"/>
                  <a:pt x="13085" y="2917"/>
                  <a:pt x="12917" y="2772"/>
                </a:cubicBezTo>
                <a:lnTo>
                  <a:pt x="10242" y="266"/>
                </a:lnTo>
                <a:cubicBezTo>
                  <a:pt x="10073" y="121"/>
                  <a:pt x="9567" y="1"/>
                  <a:pt x="9061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01"/>
          <p:cNvSpPr/>
          <p:nvPr/>
        </p:nvSpPr>
        <p:spPr>
          <a:xfrm>
            <a:off x="1414951" y="3326733"/>
            <a:ext cx="411805" cy="54821"/>
          </a:xfrm>
          <a:custGeom>
            <a:rect b="b" l="l" r="r" t="t"/>
            <a:pathLst>
              <a:path extrusionOk="0" h="3038" w="22821">
                <a:moveTo>
                  <a:pt x="4001" y="1"/>
                </a:moveTo>
                <a:cubicBezTo>
                  <a:pt x="3567" y="1"/>
                  <a:pt x="3061" y="121"/>
                  <a:pt x="2916" y="266"/>
                </a:cubicBezTo>
                <a:lnTo>
                  <a:pt x="169" y="2748"/>
                </a:lnTo>
                <a:cubicBezTo>
                  <a:pt x="0" y="2917"/>
                  <a:pt x="241" y="3037"/>
                  <a:pt x="723" y="3037"/>
                </a:cubicBezTo>
                <a:lnTo>
                  <a:pt x="19568" y="3037"/>
                </a:lnTo>
                <a:cubicBezTo>
                  <a:pt x="20026" y="3037"/>
                  <a:pt x="20508" y="2917"/>
                  <a:pt x="20628" y="2772"/>
                </a:cubicBezTo>
                <a:lnTo>
                  <a:pt x="22700" y="266"/>
                </a:lnTo>
                <a:cubicBezTo>
                  <a:pt x="22821" y="121"/>
                  <a:pt x="22556" y="1"/>
                  <a:pt x="22122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01"/>
          <p:cNvSpPr/>
          <p:nvPr/>
        </p:nvSpPr>
        <p:spPr>
          <a:xfrm>
            <a:off x="1815442" y="3326733"/>
            <a:ext cx="206994" cy="55254"/>
          </a:xfrm>
          <a:custGeom>
            <a:rect b="b" l="l" r="r" t="t"/>
            <a:pathLst>
              <a:path extrusionOk="0" h="3062" w="11471">
                <a:moveTo>
                  <a:pt x="3157" y="1"/>
                </a:moveTo>
                <a:cubicBezTo>
                  <a:pt x="2723" y="1"/>
                  <a:pt x="2266" y="121"/>
                  <a:pt x="2145" y="266"/>
                </a:cubicBezTo>
                <a:lnTo>
                  <a:pt x="121" y="2772"/>
                </a:lnTo>
                <a:cubicBezTo>
                  <a:pt x="0" y="2917"/>
                  <a:pt x="290" y="3037"/>
                  <a:pt x="747" y="3037"/>
                </a:cubicBezTo>
                <a:lnTo>
                  <a:pt x="8651" y="3061"/>
                </a:lnTo>
                <a:cubicBezTo>
                  <a:pt x="9109" y="3061"/>
                  <a:pt x="9567" y="2941"/>
                  <a:pt x="9664" y="2772"/>
                </a:cubicBezTo>
                <a:lnTo>
                  <a:pt x="11374" y="290"/>
                </a:lnTo>
                <a:cubicBezTo>
                  <a:pt x="11471" y="145"/>
                  <a:pt x="11206" y="25"/>
                  <a:pt x="10748" y="25"/>
                </a:cubicBezTo>
                <a:lnTo>
                  <a:pt x="3157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01"/>
          <p:cNvSpPr/>
          <p:nvPr/>
        </p:nvSpPr>
        <p:spPr>
          <a:xfrm>
            <a:off x="2017203" y="3327166"/>
            <a:ext cx="199614" cy="54821"/>
          </a:xfrm>
          <a:custGeom>
            <a:rect b="b" l="l" r="r" t="t"/>
            <a:pathLst>
              <a:path extrusionOk="0" h="3038" w="11062">
                <a:moveTo>
                  <a:pt x="2724" y="1"/>
                </a:moveTo>
                <a:cubicBezTo>
                  <a:pt x="2290" y="1"/>
                  <a:pt x="1856" y="121"/>
                  <a:pt x="1760" y="266"/>
                </a:cubicBezTo>
                <a:lnTo>
                  <a:pt x="97" y="2772"/>
                </a:lnTo>
                <a:cubicBezTo>
                  <a:pt x="1" y="2917"/>
                  <a:pt x="290" y="3037"/>
                  <a:pt x="772" y="3037"/>
                </a:cubicBezTo>
                <a:lnTo>
                  <a:pt x="8652" y="3037"/>
                </a:lnTo>
                <a:cubicBezTo>
                  <a:pt x="9134" y="3037"/>
                  <a:pt x="9567" y="2917"/>
                  <a:pt x="9640" y="2772"/>
                </a:cubicBezTo>
                <a:lnTo>
                  <a:pt x="10989" y="266"/>
                </a:lnTo>
                <a:cubicBezTo>
                  <a:pt x="11062" y="121"/>
                  <a:pt x="10772" y="1"/>
                  <a:pt x="10314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01"/>
          <p:cNvSpPr/>
          <p:nvPr/>
        </p:nvSpPr>
        <p:spPr>
          <a:xfrm>
            <a:off x="2219848" y="3327166"/>
            <a:ext cx="191782" cy="54821"/>
          </a:xfrm>
          <a:custGeom>
            <a:rect b="b" l="l" r="r" t="t"/>
            <a:pathLst>
              <a:path extrusionOk="0" h="3038" w="10628">
                <a:moveTo>
                  <a:pt x="2289" y="1"/>
                </a:moveTo>
                <a:cubicBezTo>
                  <a:pt x="1856" y="1"/>
                  <a:pt x="1422" y="121"/>
                  <a:pt x="1350" y="266"/>
                </a:cubicBezTo>
                <a:lnTo>
                  <a:pt x="72" y="2772"/>
                </a:lnTo>
                <a:cubicBezTo>
                  <a:pt x="0" y="2917"/>
                  <a:pt x="313" y="3037"/>
                  <a:pt x="771" y="3037"/>
                </a:cubicBezTo>
                <a:lnTo>
                  <a:pt x="8651" y="3037"/>
                </a:lnTo>
                <a:cubicBezTo>
                  <a:pt x="9133" y="3037"/>
                  <a:pt x="9543" y="2917"/>
                  <a:pt x="9615" y="2772"/>
                </a:cubicBezTo>
                <a:lnTo>
                  <a:pt x="10579" y="266"/>
                </a:lnTo>
                <a:cubicBezTo>
                  <a:pt x="10627" y="121"/>
                  <a:pt x="10314" y="1"/>
                  <a:pt x="9880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01"/>
          <p:cNvSpPr/>
          <p:nvPr/>
        </p:nvSpPr>
        <p:spPr>
          <a:xfrm>
            <a:off x="2421176" y="3327166"/>
            <a:ext cx="184817" cy="55254"/>
          </a:xfrm>
          <a:custGeom>
            <a:rect b="b" l="l" r="r" t="t"/>
            <a:pathLst>
              <a:path extrusionOk="0" h="3062" w="10242">
                <a:moveTo>
                  <a:pt x="1880" y="1"/>
                </a:moveTo>
                <a:cubicBezTo>
                  <a:pt x="1446" y="1"/>
                  <a:pt x="1037" y="121"/>
                  <a:pt x="964" y="266"/>
                </a:cubicBezTo>
                <a:lnTo>
                  <a:pt x="49" y="2772"/>
                </a:lnTo>
                <a:cubicBezTo>
                  <a:pt x="0" y="2917"/>
                  <a:pt x="338" y="3037"/>
                  <a:pt x="796" y="3037"/>
                </a:cubicBezTo>
                <a:lnTo>
                  <a:pt x="8700" y="3061"/>
                </a:lnTo>
                <a:cubicBezTo>
                  <a:pt x="9158" y="3061"/>
                  <a:pt x="9567" y="2941"/>
                  <a:pt x="9591" y="2796"/>
                </a:cubicBezTo>
                <a:lnTo>
                  <a:pt x="10218" y="290"/>
                </a:lnTo>
                <a:cubicBezTo>
                  <a:pt x="10242" y="145"/>
                  <a:pt x="9905" y="25"/>
                  <a:pt x="9471" y="25"/>
                </a:cubicBezTo>
                <a:lnTo>
                  <a:pt x="1880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01"/>
          <p:cNvSpPr/>
          <p:nvPr/>
        </p:nvSpPr>
        <p:spPr>
          <a:xfrm>
            <a:off x="2622938" y="3327599"/>
            <a:ext cx="177436" cy="54821"/>
          </a:xfrm>
          <a:custGeom>
            <a:rect b="b" l="l" r="r" t="t"/>
            <a:pathLst>
              <a:path extrusionOk="0" h="3038" w="9833">
                <a:moveTo>
                  <a:pt x="1447" y="1"/>
                </a:moveTo>
                <a:cubicBezTo>
                  <a:pt x="989" y="1"/>
                  <a:pt x="603" y="121"/>
                  <a:pt x="579" y="266"/>
                </a:cubicBezTo>
                <a:lnTo>
                  <a:pt x="25" y="2772"/>
                </a:lnTo>
                <a:cubicBezTo>
                  <a:pt x="1" y="2917"/>
                  <a:pt x="338" y="3037"/>
                  <a:pt x="796" y="3037"/>
                </a:cubicBezTo>
                <a:lnTo>
                  <a:pt x="8700" y="3037"/>
                </a:lnTo>
                <a:cubicBezTo>
                  <a:pt x="9158" y="3037"/>
                  <a:pt x="9543" y="2917"/>
                  <a:pt x="9568" y="2772"/>
                </a:cubicBezTo>
                <a:lnTo>
                  <a:pt x="9808" y="266"/>
                </a:lnTo>
                <a:cubicBezTo>
                  <a:pt x="9833" y="121"/>
                  <a:pt x="9471" y="1"/>
                  <a:pt x="9037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01"/>
          <p:cNvSpPr/>
          <p:nvPr/>
        </p:nvSpPr>
        <p:spPr>
          <a:xfrm>
            <a:off x="2824266" y="3327599"/>
            <a:ext cx="172655" cy="54821"/>
          </a:xfrm>
          <a:custGeom>
            <a:rect b="b" l="l" r="r" t="t"/>
            <a:pathLst>
              <a:path extrusionOk="0" h="3038" w="9568">
                <a:moveTo>
                  <a:pt x="1037" y="1"/>
                </a:moveTo>
                <a:cubicBezTo>
                  <a:pt x="579" y="1"/>
                  <a:pt x="218" y="121"/>
                  <a:pt x="194" y="266"/>
                </a:cubicBezTo>
                <a:lnTo>
                  <a:pt x="25" y="2772"/>
                </a:lnTo>
                <a:cubicBezTo>
                  <a:pt x="1" y="2917"/>
                  <a:pt x="362" y="3037"/>
                  <a:pt x="844" y="3037"/>
                </a:cubicBezTo>
                <a:lnTo>
                  <a:pt x="8724" y="3037"/>
                </a:lnTo>
                <a:cubicBezTo>
                  <a:pt x="9206" y="3037"/>
                  <a:pt x="9568" y="2917"/>
                  <a:pt x="9568" y="2772"/>
                </a:cubicBezTo>
                <a:lnTo>
                  <a:pt x="9447" y="266"/>
                </a:lnTo>
                <a:cubicBezTo>
                  <a:pt x="9423" y="121"/>
                  <a:pt x="9062" y="1"/>
                  <a:pt x="8628" y="1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01"/>
          <p:cNvSpPr/>
          <p:nvPr/>
        </p:nvSpPr>
        <p:spPr>
          <a:xfrm>
            <a:off x="3022562" y="3327599"/>
            <a:ext cx="176137" cy="55254"/>
          </a:xfrm>
          <a:custGeom>
            <a:rect b="b" l="l" r="r" t="t"/>
            <a:pathLst>
              <a:path extrusionOk="0" h="3062" w="9761">
                <a:moveTo>
                  <a:pt x="796" y="1"/>
                </a:moveTo>
                <a:cubicBezTo>
                  <a:pt x="338" y="1"/>
                  <a:pt x="0" y="121"/>
                  <a:pt x="0" y="266"/>
                </a:cubicBezTo>
                <a:lnTo>
                  <a:pt x="169" y="2772"/>
                </a:lnTo>
                <a:cubicBezTo>
                  <a:pt x="193" y="2917"/>
                  <a:pt x="579" y="3037"/>
                  <a:pt x="1037" y="3037"/>
                </a:cubicBezTo>
                <a:lnTo>
                  <a:pt x="8941" y="3061"/>
                </a:lnTo>
                <a:cubicBezTo>
                  <a:pt x="9399" y="3061"/>
                  <a:pt x="9760" y="2941"/>
                  <a:pt x="9712" y="2796"/>
                </a:cubicBezTo>
                <a:lnTo>
                  <a:pt x="9230" y="290"/>
                </a:lnTo>
                <a:cubicBezTo>
                  <a:pt x="9206" y="146"/>
                  <a:pt x="8820" y="25"/>
                  <a:pt x="8362" y="25"/>
                </a:cubicBezTo>
                <a:lnTo>
                  <a:pt x="796" y="1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01"/>
          <p:cNvSpPr/>
          <p:nvPr/>
        </p:nvSpPr>
        <p:spPr>
          <a:xfrm>
            <a:off x="3216510" y="3328050"/>
            <a:ext cx="183518" cy="54803"/>
          </a:xfrm>
          <a:custGeom>
            <a:rect b="b" l="l" r="r" t="t"/>
            <a:pathLst>
              <a:path extrusionOk="0" h="3037" w="10170">
                <a:moveTo>
                  <a:pt x="795" y="0"/>
                </a:moveTo>
                <a:cubicBezTo>
                  <a:pt x="337" y="0"/>
                  <a:pt x="0" y="121"/>
                  <a:pt x="24" y="265"/>
                </a:cubicBezTo>
                <a:lnTo>
                  <a:pt x="578" y="2771"/>
                </a:lnTo>
                <a:cubicBezTo>
                  <a:pt x="602" y="2916"/>
                  <a:pt x="1012" y="3036"/>
                  <a:pt x="1470" y="3036"/>
                </a:cubicBezTo>
                <a:lnTo>
                  <a:pt x="9374" y="3036"/>
                </a:lnTo>
                <a:cubicBezTo>
                  <a:pt x="9832" y="3036"/>
                  <a:pt x="10169" y="2916"/>
                  <a:pt x="10121" y="2771"/>
                </a:cubicBezTo>
                <a:lnTo>
                  <a:pt x="9278" y="265"/>
                </a:lnTo>
                <a:cubicBezTo>
                  <a:pt x="9205" y="121"/>
                  <a:pt x="8820" y="0"/>
                  <a:pt x="836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01"/>
          <p:cNvSpPr/>
          <p:nvPr/>
        </p:nvSpPr>
        <p:spPr>
          <a:xfrm>
            <a:off x="3604928" y="3328429"/>
            <a:ext cx="198188" cy="54857"/>
          </a:xfrm>
          <a:custGeom>
            <a:rect b="b" l="l" r="r" t="t"/>
            <a:pathLst>
              <a:path extrusionOk="0" h="3040" w="10983">
                <a:moveTo>
                  <a:pt x="632" y="0"/>
                </a:moveTo>
                <a:cubicBezTo>
                  <a:pt x="257" y="0"/>
                  <a:pt x="0" y="114"/>
                  <a:pt x="67" y="268"/>
                </a:cubicBezTo>
                <a:lnTo>
                  <a:pt x="1344" y="2750"/>
                </a:lnTo>
                <a:cubicBezTo>
                  <a:pt x="1416" y="2919"/>
                  <a:pt x="1874" y="3039"/>
                  <a:pt x="2332" y="3039"/>
                </a:cubicBezTo>
                <a:lnTo>
                  <a:pt x="10212" y="3039"/>
                </a:lnTo>
                <a:cubicBezTo>
                  <a:pt x="10694" y="3039"/>
                  <a:pt x="10983" y="2919"/>
                  <a:pt x="10886" y="2774"/>
                </a:cubicBezTo>
                <a:lnTo>
                  <a:pt x="9320" y="268"/>
                </a:lnTo>
                <a:cubicBezTo>
                  <a:pt x="9224" y="124"/>
                  <a:pt x="8790" y="3"/>
                  <a:pt x="8332" y="3"/>
                </a:cubicBezTo>
                <a:lnTo>
                  <a:pt x="741" y="3"/>
                </a:lnTo>
                <a:cubicBezTo>
                  <a:pt x="704" y="1"/>
                  <a:pt x="668" y="0"/>
                  <a:pt x="63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01"/>
          <p:cNvSpPr/>
          <p:nvPr/>
        </p:nvSpPr>
        <p:spPr>
          <a:xfrm>
            <a:off x="3799183" y="3328483"/>
            <a:ext cx="205713" cy="54803"/>
          </a:xfrm>
          <a:custGeom>
            <a:rect b="b" l="l" r="r" t="t"/>
            <a:pathLst>
              <a:path extrusionOk="0" h="3037" w="11400">
                <a:moveTo>
                  <a:pt x="724" y="0"/>
                </a:moveTo>
                <a:cubicBezTo>
                  <a:pt x="290" y="0"/>
                  <a:pt x="1" y="121"/>
                  <a:pt x="97" y="265"/>
                </a:cubicBezTo>
                <a:lnTo>
                  <a:pt x="1736" y="2771"/>
                </a:lnTo>
                <a:cubicBezTo>
                  <a:pt x="1832" y="2916"/>
                  <a:pt x="2290" y="3036"/>
                  <a:pt x="2748" y="3036"/>
                </a:cubicBezTo>
                <a:lnTo>
                  <a:pt x="10652" y="3036"/>
                </a:lnTo>
                <a:cubicBezTo>
                  <a:pt x="11110" y="3036"/>
                  <a:pt x="11399" y="2916"/>
                  <a:pt x="11279" y="2771"/>
                </a:cubicBezTo>
                <a:lnTo>
                  <a:pt x="9327" y="265"/>
                </a:lnTo>
                <a:cubicBezTo>
                  <a:pt x="9206" y="121"/>
                  <a:pt x="8772" y="0"/>
                  <a:pt x="83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01"/>
          <p:cNvSpPr/>
          <p:nvPr/>
        </p:nvSpPr>
        <p:spPr>
          <a:xfrm>
            <a:off x="3993564" y="3328483"/>
            <a:ext cx="212660" cy="55236"/>
          </a:xfrm>
          <a:custGeom>
            <a:rect b="b" l="l" r="r" t="t"/>
            <a:pathLst>
              <a:path extrusionOk="0" h="3061" w="11785">
                <a:moveTo>
                  <a:pt x="699" y="0"/>
                </a:moveTo>
                <a:cubicBezTo>
                  <a:pt x="266" y="0"/>
                  <a:pt x="1" y="121"/>
                  <a:pt x="121" y="265"/>
                </a:cubicBezTo>
                <a:lnTo>
                  <a:pt x="2121" y="2771"/>
                </a:lnTo>
                <a:cubicBezTo>
                  <a:pt x="2242" y="2916"/>
                  <a:pt x="2699" y="3036"/>
                  <a:pt x="3157" y="3036"/>
                </a:cubicBezTo>
                <a:lnTo>
                  <a:pt x="11061" y="3061"/>
                </a:lnTo>
                <a:cubicBezTo>
                  <a:pt x="11519" y="3061"/>
                  <a:pt x="11784" y="2940"/>
                  <a:pt x="11664" y="2771"/>
                </a:cubicBezTo>
                <a:lnTo>
                  <a:pt x="9350" y="289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01"/>
          <p:cNvSpPr/>
          <p:nvPr/>
        </p:nvSpPr>
        <p:spPr>
          <a:xfrm>
            <a:off x="4188377" y="3328917"/>
            <a:ext cx="220474" cy="54803"/>
          </a:xfrm>
          <a:custGeom>
            <a:rect b="b" l="l" r="r" t="t"/>
            <a:pathLst>
              <a:path extrusionOk="0" h="3037" w="12218">
                <a:moveTo>
                  <a:pt x="699" y="0"/>
                </a:moveTo>
                <a:cubicBezTo>
                  <a:pt x="241" y="0"/>
                  <a:pt x="0" y="97"/>
                  <a:pt x="145" y="265"/>
                </a:cubicBezTo>
                <a:lnTo>
                  <a:pt x="2506" y="2771"/>
                </a:lnTo>
                <a:cubicBezTo>
                  <a:pt x="2651" y="2916"/>
                  <a:pt x="3133" y="3037"/>
                  <a:pt x="3615" y="3037"/>
                </a:cubicBezTo>
                <a:lnTo>
                  <a:pt x="11495" y="3037"/>
                </a:lnTo>
                <a:cubicBezTo>
                  <a:pt x="11953" y="3037"/>
                  <a:pt x="12218" y="2916"/>
                  <a:pt x="12049" y="2771"/>
                </a:cubicBezTo>
                <a:lnTo>
                  <a:pt x="9374" y="265"/>
                </a:lnTo>
                <a:cubicBezTo>
                  <a:pt x="9206" y="121"/>
                  <a:pt x="8724" y="0"/>
                  <a:pt x="829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01"/>
          <p:cNvSpPr/>
          <p:nvPr/>
        </p:nvSpPr>
        <p:spPr>
          <a:xfrm>
            <a:off x="1344937" y="3390667"/>
            <a:ext cx="547052" cy="54803"/>
          </a:xfrm>
          <a:custGeom>
            <a:rect b="b" l="l" r="r" t="t"/>
            <a:pathLst>
              <a:path extrusionOk="0" h="3037" w="30316">
                <a:moveTo>
                  <a:pt x="4049" y="0"/>
                </a:moveTo>
                <a:cubicBezTo>
                  <a:pt x="3567" y="0"/>
                  <a:pt x="3061" y="96"/>
                  <a:pt x="2917" y="265"/>
                </a:cubicBezTo>
                <a:lnTo>
                  <a:pt x="169" y="2747"/>
                </a:lnTo>
                <a:cubicBezTo>
                  <a:pt x="1" y="2892"/>
                  <a:pt x="266" y="3012"/>
                  <a:pt x="748" y="3012"/>
                </a:cubicBezTo>
                <a:lnTo>
                  <a:pt x="27255" y="3036"/>
                </a:lnTo>
                <a:cubicBezTo>
                  <a:pt x="27761" y="3036"/>
                  <a:pt x="28243" y="2916"/>
                  <a:pt x="28340" y="2771"/>
                </a:cubicBezTo>
                <a:lnTo>
                  <a:pt x="30195" y="265"/>
                </a:lnTo>
                <a:cubicBezTo>
                  <a:pt x="30316" y="121"/>
                  <a:pt x="30026" y="0"/>
                  <a:pt x="2954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01"/>
          <p:cNvSpPr/>
          <p:nvPr/>
        </p:nvSpPr>
        <p:spPr>
          <a:xfrm>
            <a:off x="1884572" y="3390667"/>
            <a:ext cx="210495" cy="55236"/>
          </a:xfrm>
          <a:custGeom>
            <a:rect b="b" l="l" r="r" t="t"/>
            <a:pathLst>
              <a:path extrusionOk="0" h="3061" w="11665">
                <a:moveTo>
                  <a:pt x="2941" y="0"/>
                </a:moveTo>
                <a:cubicBezTo>
                  <a:pt x="2483" y="0"/>
                  <a:pt x="2025" y="121"/>
                  <a:pt x="1905" y="265"/>
                </a:cubicBezTo>
                <a:lnTo>
                  <a:pt x="97" y="2771"/>
                </a:lnTo>
                <a:cubicBezTo>
                  <a:pt x="1" y="2916"/>
                  <a:pt x="290" y="3036"/>
                  <a:pt x="796" y="3036"/>
                </a:cubicBezTo>
                <a:lnTo>
                  <a:pt x="9038" y="3060"/>
                </a:lnTo>
                <a:cubicBezTo>
                  <a:pt x="9544" y="3060"/>
                  <a:pt x="10001" y="2940"/>
                  <a:pt x="10098" y="2795"/>
                </a:cubicBezTo>
                <a:lnTo>
                  <a:pt x="11592" y="289"/>
                </a:lnTo>
                <a:cubicBezTo>
                  <a:pt x="11664" y="145"/>
                  <a:pt x="11375" y="24"/>
                  <a:pt x="10893" y="24"/>
                </a:cubicBezTo>
                <a:lnTo>
                  <a:pt x="2941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01"/>
          <p:cNvSpPr/>
          <p:nvPr/>
        </p:nvSpPr>
        <p:spPr>
          <a:xfrm>
            <a:off x="2096348" y="3391100"/>
            <a:ext cx="203096" cy="54803"/>
          </a:xfrm>
          <a:custGeom>
            <a:rect b="b" l="l" r="r" t="t"/>
            <a:pathLst>
              <a:path extrusionOk="0" h="3037" w="11255">
                <a:moveTo>
                  <a:pt x="2531" y="0"/>
                </a:moveTo>
                <a:cubicBezTo>
                  <a:pt x="2049" y="0"/>
                  <a:pt x="1615" y="121"/>
                  <a:pt x="1519" y="265"/>
                </a:cubicBezTo>
                <a:lnTo>
                  <a:pt x="73" y="2771"/>
                </a:lnTo>
                <a:cubicBezTo>
                  <a:pt x="0" y="2916"/>
                  <a:pt x="314" y="3036"/>
                  <a:pt x="796" y="3036"/>
                </a:cubicBezTo>
                <a:lnTo>
                  <a:pt x="9061" y="3036"/>
                </a:lnTo>
                <a:cubicBezTo>
                  <a:pt x="9543" y="3036"/>
                  <a:pt x="10001" y="2916"/>
                  <a:pt x="10073" y="2771"/>
                </a:cubicBezTo>
                <a:lnTo>
                  <a:pt x="11206" y="265"/>
                </a:lnTo>
                <a:cubicBezTo>
                  <a:pt x="11254" y="121"/>
                  <a:pt x="10941" y="0"/>
                  <a:pt x="10459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01"/>
          <p:cNvSpPr/>
          <p:nvPr/>
        </p:nvSpPr>
        <p:spPr>
          <a:xfrm>
            <a:off x="2307240" y="3391100"/>
            <a:ext cx="195698" cy="54803"/>
          </a:xfrm>
          <a:custGeom>
            <a:rect b="b" l="l" r="r" t="t"/>
            <a:pathLst>
              <a:path extrusionOk="0" h="3037" w="10845">
                <a:moveTo>
                  <a:pt x="2097" y="0"/>
                </a:moveTo>
                <a:cubicBezTo>
                  <a:pt x="1639" y="0"/>
                  <a:pt x="1206" y="121"/>
                  <a:pt x="1133" y="265"/>
                </a:cubicBezTo>
                <a:lnTo>
                  <a:pt x="49" y="2771"/>
                </a:lnTo>
                <a:cubicBezTo>
                  <a:pt x="1" y="2916"/>
                  <a:pt x="338" y="3036"/>
                  <a:pt x="820" y="3036"/>
                </a:cubicBezTo>
                <a:lnTo>
                  <a:pt x="9086" y="3036"/>
                </a:lnTo>
                <a:cubicBezTo>
                  <a:pt x="9568" y="3036"/>
                  <a:pt x="10001" y="2916"/>
                  <a:pt x="10050" y="2771"/>
                </a:cubicBezTo>
                <a:lnTo>
                  <a:pt x="10821" y="289"/>
                </a:lnTo>
                <a:cubicBezTo>
                  <a:pt x="10845" y="121"/>
                  <a:pt x="10507" y="0"/>
                  <a:pt x="10050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01"/>
          <p:cNvSpPr/>
          <p:nvPr/>
        </p:nvSpPr>
        <p:spPr>
          <a:xfrm>
            <a:off x="2518150" y="3391533"/>
            <a:ext cx="188300" cy="54803"/>
          </a:xfrm>
          <a:custGeom>
            <a:rect b="b" l="l" r="r" t="t"/>
            <a:pathLst>
              <a:path extrusionOk="0" h="3037" w="10435">
                <a:moveTo>
                  <a:pt x="1663" y="0"/>
                </a:moveTo>
                <a:cubicBezTo>
                  <a:pt x="1205" y="0"/>
                  <a:pt x="795" y="97"/>
                  <a:pt x="747" y="265"/>
                </a:cubicBezTo>
                <a:lnTo>
                  <a:pt x="24" y="2747"/>
                </a:lnTo>
                <a:cubicBezTo>
                  <a:pt x="0" y="2916"/>
                  <a:pt x="362" y="3012"/>
                  <a:pt x="844" y="3037"/>
                </a:cubicBezTo>
                <a:lnTo>
                  <a:pt x="9109" y="3037"/>
                </a:lnTo>
                <a:cubicBezTo>
                  <a:pt x="9591" y="3037"/>
                  <a:pt x="10001" y="2916"/>
                  <a:pt x="10025" y="2772"/>
                </a:cubicBezTo>
                <a:lnTo>
                  <a:pt x="10410" y="265"/>
                </a:lnTo>
                <a:cubicBezTo>
                  <a:pt x="10434" y="121"/>
                  <a:pt x="10097" y="0"/>
                  <a:pt x="9615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1"/>
          <p:cNvSpPr/>
          <p:nvPr/>
        </p:nvSpPr>
        <p:spPr>
          <a:xfrm>
            <a:off x="2729042" y="3391533"/>
            <a:ext cx="180919" cy="54803"/>
          </a:xfrm>
          <a:custGeom>
            <a:rect b="b" l="l" r="r" t="t"/>
            <a:pathLst>
              <a:path extrusionOk="0" h="3037" w="10026">
                <a:moveTo>
                  <a:pt x="1254" y="0"/>
                </a:moveTo>
                <a:cubicBezTo>
                  <a:pt x="772" y="0"/>
                  <a:pt x="386" y="121"/>
                  <a:pt x="362" y="265"/>
                </a:cubicBezTo>
                <a:lnTo>
                  <a:pt x="25" y="2772"/>
                </a:lnTo>
                <a:cubicBezTo>
                  <a:pt x="1" y="2916"/>
                  <a:pt x="362" y="3037"/>
                  <a:pt x="868" y="3037"/>
                </a:cubicBezTo>
                <a:lnTo>
                  <a:pt x="9109" y="3037"/>
                </a:lnTo>
                <a:cubicBezTo>
                  <a:pt x="9616" y="3037"/>
                  <a:pt x="10001" y="2916"/>
                  <a:pt x="10001" y="2772"/>
                </a:cubicBezTo>
                <a:lnTo>
                  <a:pt x="10025" y="265"/>
                </a:lnTo>
                <a:cubicBezTo>
                  <a:pt x="10025" y="121"/>
                  <a:pt x="9664" y="0"/>
                  <a:pt x="918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01"/>
          <p:cNvSpPr/>
          <p:nvPr/>
        </p:nvSpPr>
        <p:spPr>
          <a:xfrm>
            <a:off x="2939501" y="3391533"/>
            <a:ext cx="180919" cy="55236"/>
          </a:xfrm>
          <a:custGeom>
            <a:rect b="b" l="l" r="r" t="t"/>
            <a:pathLst>
              <a:path extrusionOk="0" h="3061" w="10026">
                <a:moveTo>
                  <a:pt x="844" y="0"/>
                </a:moveTo>
                <a:cubicBezTo>
                  <a:pt x="386" y="0"/>
                  <a:pt x="1" y="121"/>
                  <a:pt x="1" y="265"/>
                </a:cubicBezTo>
                <a:lnTo>
                  <a:pt x="25" y="2772"/>
                </a:lnTo>
                <a:cubicBezTo>
                  <a:pt x="25" y="2916"/>
                  <a:pt x="410" y="3037"/>
                  <a:pt x="892" y="3037"/>
                </a:cubicBezTo>
                <a:lnTo>
                  <a:pt x="9158" y="3061"/>
                </a:lnTo>
                <a:cubicBezTo>
                  <a:pt x="9640" y="3061"/>
                  <a:pt x="10025" y="2940"/>
                  <a:pt x="10001" y="2796"/>
                </a:cubicBezTo>
                <a:lnTo>
                  <a:pt x="9664" y="289"/>
                </a:lnTo>
                <a:cubicBezTo>
                  <a:pt x="9664" y="145"/>
                  <a:pt x="9254" y="24"/>
                  <a:pt x="8796" y="24"/>
                </a:cubicBezTo>
                <a:lnTo>
                  <a:pt x="844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01"/>
          <p:cNvSpPr/>
          <p:nvPr/>
        </p:nvSpPr>
        <p:spPr>
          <a:xfrm>
            <a:off x="3143013" y="3391966"/>
            <a:ext cx="188300" cy="54803"/>
          </a:xfrm>
          <a:custGeom>
            <a:rect b="b" l="l" r="r" t="t"/>
            <a:pathLst>
              <a:path extrusionOk="0" h="3037" w="10435">
                <a:moveTo>
                  <a:pt x="820" y="0"/>
                </a:moveTo>
                <a:cubicBezTo>
                  <a:pt x="362" y="0"/>
                  <a:pt x="1" y="121"/>
                  <a:pt x="25" y="265"/>
                </a:cubicBezTo>
                <a:lnTo>
                  <a:pt x="410" y="2772"/>
                </a:lnTo>
                <a:cubicBezTo>
                  <a:pt x="434" y="2916"/>
                  <a:pt x="844" y="3037"/>
                  <a:pt x="1326" y="3037"/>
                </a:cubicBezTo>
                <a:lnTo>
                  <a:pt x="9591" y="3037"/>
                </a:lnTo>
                <a:cubicBezTo>
                  <a:pt x="10073" y="3037"/>
                  <a:pt x="10435" y="2916"/>
                  <a:pt x="10387" y="2772"/>
                </a:cubicBezTo>
                <a:lnTo>
                  <a:pt x="9688" y="265"/>
                </a:lnTo>
                <a:cubicBezTo>
                  <a:pt x="9664" y="121"/>
                  <a:pt x="9254" y="0"/>
                  <a:pt x="8772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01"/>
          <p:cNvSpPr/>
          <p:nvPr/>
        </p:nvSpPr>
        <p:spPr>
          <a:xfrm>
            <a:off x="3753529" y="3392399"/>
            <a:ext cx="210477" cy="54803"/>
          </a:xfrm>
          <a:custGeom>
            <a:rect b="b" l="l" r="r" t="t"/>
            <a:pathLst>
              <a:path extrusionOk="0" h="3037" w="11664">
                <a:moveTo>
                  <a:pt x="772" y="0"/>
                </a:moveTo>
                <a:cubicBezTo>
                  <a:pt x="314" y="0"/>
                  <a:pt x="1" y="121"/>
                  <a:pt x="97" y="266"/>
                </a:cubicBezTo>
                <a:lnTo>
                  <a:pt x="1567" y="2772"/>
                </a:lnTo>
                <a:cubicBezTo>
                  <a:pt x="1663" y="2916"/>
                  <a:pt x="2121" y="3037"/>
                  <a:pt x="2603" y="3037"/>
                </a:cubicBezTo>
                <a:lnTo>
                  <a:pt x="10869" y="3037"/>
                </a:lnTo>
                <a:cubicBezTo>
                  <a:pt x="11351" y="3037"/>
                  <a:pt x="11664" y="2916"/>
                  <a:pt x="11568" y="2772"/>
                </a:cubicBezTo>
                <a:lnTo>
                  <a:pt x="9760" y="266"/>
                </a:lnTo>
                <a:cubicBezTo>
                  <a:pt x="9664" y="121"/>
                  <a:pt x="9206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01"/>
          <p:cNvSpPr/>
          <p:nvPr/>
        </p:nvSpPr>
        <p:spPr>
          <a:xfrm>
            <a:off x="3957041" y="3392399"/>
            <a:ext cx="217875" cy="54803"/>
          </a:xfrm>
          <a:custGeom>
            <a:rect b="b" l="l" r="r" t="t"/>
            <a:pathLst>
              <a:path extrusionOk="0" h="3037" w="12074">
                <a:moveTo>
                  <a:pt x="771" y="0"/>
                </a:moveTo>
                <a:cubicBezTo>
                  <a:pt x="290" y="0"/>
                  <a:pt x="0" y="121"/>
                  <a:pt x="121" y="266"/>
                </a:cubicBezTo>
                <a:lnTo>
                  <a:pt x="1952" y="2772"/>
                </a:lnTo>
                <a:cubicBezTo>
                  <a:pt x="2073" y="2916"/>
                  <a:pt x="2555" y="3037"/>
                  <a:pt x="3037" y="3037"/>
                </a:cubicBezTo>
                <a:lnTo>
                  <a:pt x="11302" y="3037"/>
                </a:lnTo>
                <a:cubicBezTo>
                  <a:pt x="11784" y="3037"/>
                  <a:pt x="12073" y="2940"/>
                  <a:pt x="11953" y="2772"/>
                </a:cubicBezTo>
                <a:lnTo>
                  <a:pt x="9784" y="266"/>
                </a:lnTo>
                <a:cubicBezTo>
                  <a:pt x="9664" y="121"/>
                  <a:pt x="9182" y="0"/>
                  <a:pt x="8724" y="0"/>
                </a:cubicBez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01"/>
          <p:cNvSpPr/>
          <p:nvPr/>
        </p:nvSpPr>
        <p:spPr>
          <a:xfrm>
            <a:off x="4161418" y="3392399"/>
            <a:ext cx="315715" cy="55236"/>
          </a:xfrm>
          <a:custGeom>
            <a:rect b="b" l="l" r="r" t="t"/>
            <a:pathLst>
              <a:path extrusionOk="0" h="3061" w="17496">
                <a:moveTo>
                  <a:pt x="747" y="0"/>
                </a:moveTo>
                <a:cubicBezTo>
                  <a:pt x="289" y="0"/>
                  <a:pt x="0" y="121"/>
                  <a:pt x="145" y="290"/>
                </a:cubicBezTo>
                <a:lnTo>
                  <a:pt x="2338" y="2772"/>
                </a:lnTo>
                <a:cubicBezTo>
                  <a:pt x="2482" y="2940"/>
                  <a:pt x="2988" y="3061"/>
                  <a:pt x="3470" y="3061"/>
                </a:cubicBezTo>
                <a:lnTo>
                  <a:pt x="16748" y="3061"/>
                </a:lnTo>
                <a:cubicBezTo>
                  <a:pt x="17230" y="3061"/>
                  <a:pt x="17495" y="2940"/>
                  <a:pt x="17351" y="2796"/>
                </a:cubicBezTo>
                <a:lnTo>
                  <a:pt x="14652" y="290"/>
                </a:lnTo>
                <a:cubicBezTo>
                  <a:pt x="14507" y="145"/>
                  <a:pt x="14001" y="25"/>
                  <a:pt x="13543" y="25"/>
                </a:cubicBezTo>
                <a:lnTo>
                  <a:pt x="747" y="0"/>
                </a:lnTo>
                <a:close/>
              </a:path>
            </a:pathLst>
          </a:custGeom>
          <a:solidFill>
            <a:srgbClr val="1B1464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8" name="Google Shape;1468;p101"/>
          <p:cNvPicPr preferRelativeResize="0"/>
          <p:nvPr/>
        </p:nvPicPr>
        <p:blipFill rotWithShape="1">
          <a:blip r:embed="rId3">
            <a:alphaModFix/>
          </a:blip>
          <a:srcRect b="11945" l="0" r="0" t="6567"/>
          <a:stretch/>
        </p:blipFill>
        <p:spPr>
          <a:xfrm>
            <a:off x="5991227" y="2112299"/>
            <a:ext cx="2555700" cy="2082300"/>
          </a:xfrm>
          <a:prstGeom prst="bevel">
            <a:avLst>
              <a:gd fmla="val 12500" name="adj"/>
            </a:avLst>
          </a:prstGeom>
          <a:noFill/>
          <a:ln>
            <a:noFill/>
          </a:ln>
        </p:spPr>
      </p:pic>
      <p:sp>
        <p:nvSpPr>
          <p:cNvPr id="1469" name="Google Shape;1469;p101"/>
          <p:cNvSpPr txBox="1"/>
          <p:nvPr>
            <p:ph idx="1" type="body"/>
          </p:nvPr>
        </p:nvSpPr>
        <p:spPr>
          <a:xfrm>
            <a:off x="491500" y="1506300"/>
            <a:ext cx="3985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Välkommen till första uppgiften!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Uppgifterna är till för att testa dina färdigheter och kunskaper för att både öva och repetera på det vi har arbetat med under föreläsningarna.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Dessa är </a:t>
            </a:r>
            <a:r>
              <a:rPr b="1" lang="en" sz="1500"/>
              <a:t>INTE</a:t>
            </a:r>
            <a:r>
              <a:rPr lang="en" sz="1500"/>
              <a:t> obligatoriska.</a:t>
            </a:r>
            <a:br>
              <a:rPr lang="en" sz="1500"/>
            </a:br>
            <a:r>
              <a:rPr lang="en" sz="1500"/>
              <a:t>Men är starkt rekommenderat att arbeta med.</a:t>
            </a:r>
            <a:endParaRPr sz="1500"/>
          </a:p>
        </p:txBody>
      </p:sp>
      <p:sp>
        <p:nvSpPr>
          <p:cNvPr id="1470" name="Google Shape;1470;p101"/>
          <p:cNvSpPr/>
          <p:nvPr/>
        </p:nvSpPr>
        <p:spPr>
          <a:xfrm>
            <a:off x="0" y="269700"/>
            <a:ext cx="1596000" cy="12366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01"/>
          <p:cNvSpPr/>
          <p:nvPr/>
        </p:nvSpPr>
        <p:spPr>
          <a:xfrm rot="10800000">
            <a:off x="-1033725" y="723425"/>
            <a:ext cx="2047200" cy="1507500"/>
          </a:xfrm>
          <a:prstGeom prst="diagStrip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  <p:sp>
        <p:nvSpPr>
          <p:cNvPr id="1472" name="Google Shape;1472;p101"/>
          <p:cNvSpPr/>
          <p:nvPr/>
        </p:nvSpPr>
        <p:spPr>
          <a:xfrm rot="10800000">
            <a:off x="-1557375" y="1909650"/>
            <a:ext cx="1973100" cy="13242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897BB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02"/>
          <p:cNvSpPr txBox="1"/>
          <p:nvPr/>
        </p:nvSpPr>
        <p:spPr>
          <a:xfrm>
            <a:off x="2091900" y="1099875"/>
            <a:ext cx="4971000" cy="40437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Nämn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 redskap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som tillkommer med ett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endParaRPr b="1" sz="1600">
              <a:solidFill>
                <a:srgbClr val="61AFEF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Varför behöver vi ett ID’n till komponenter?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gör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stringGetExtra</a:t>
            </a: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Vad gör </a:t>
            </a:r>
            <a:r>
              <a:rPr b="1" lang="en" sz="1600">
                <a:solidFill>
                  <a:srgbClr val="61AFEF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putExtra</a:t>
            </a:r>
            <a:r>
              <a:rPr b="1" lang="en" sz="16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b="1" lang="en" sz="16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8" name="Google Shape;1478;p102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MINNS DU?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3" name="Google Shape;1483;p103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484" name="Google Shape;1484;p10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85" name="Google Shape;1485;p10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86" name="Google Shape;1486;p10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87" name="Google Shape;1487;p103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488" name="Google Shape;1488;p103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89" name="Google Shape;1489;p103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0" name="Google Shape;1490;p103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491" name="Google Shape;1491;p103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03"/>
          <p:cNvSpPr txBox="1"/>
          <p:nvPr/>
        </p:nvSpPr>
        <p:spPr>
          <a:xfrm>
            <a:off x="802375" y="246950"/>
            <a:ext cx="468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#1–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ett nytt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Döp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projektet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till: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Lektion_3_uppgifter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Navigera till din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activity_main.xml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Efterlikna bilden på höger →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Glöm inte att tillämpa ID’n till komponenter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som du vill arbeta med!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493" name="Google Shape;1493;p103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494" name="Google Shape;1494;p103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5" name="Google Shape;1495;p103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6" name="Google Shape;1496;p103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497" name="Google Shape;1497;p103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498" name="Google Shape;1498;p103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99" name="Google Shape;1499;p103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00" name="Google Shape;1500;p103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01" name="Google Shape;1501;p103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02" name="Google Shape;1502;p103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03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03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03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#1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06" name="Google Shape;1506;p103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07" name="Google Shape;1507;p103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8" name="Google Shape;150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357" y="-66200"/>
            <a:ext cx="29822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/>
          <p:nvPr/>
        </p:nvSpPr>
        <p:spPr>
          <a:xfrm>
            <a:off x="-434402" y="4381821"/>
            <a:ext cx="663000" cy="25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2"/>
          <p:cNvSpPr/>
          <p:nvPr/>
        </p:nvSpPr>
        <p:spPr>
          <a:xfrm>
            <a:off x="-261928" y="4825897"/>
            <a:ext cx="663000" cy="25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42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"/>
          <p:cNvSpPr/>
          <p:nvPr/>
        </p:nvSpPr>
        <p:spPr>
          <a:xfrm>
            <a:off x="8456451" y="4701401"/>
            <a:ext cx="4239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2"/>
          <p:cNvSpPr txBox="1"/>
          <p:nvPr>
            <p:ph idx="4294967295" type="title"/>
          </p:nvPr>
        </p:nvSpPr>
        <p:spPr>
          <a:xfrm>
            <a:off x="2844150" y="205500"/>
            <a:ext cx="3455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Datatypes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1779200" y="95970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31" name="Google Shape;4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00" y="1671160"/>
            <a:ext cx="6562001" cy="7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2"/>
          <p:cNvSpPr txBox="1"/>
          <p:nvPr/>
        </p:nvSpPr>
        <p:spPr>
          <a:xfrm>
            <a:off x="1291000" y="2587950"/>
            <a:ext cx="62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AFEF"/>
                </a:solidFill>
                <a:latin typeface="Anaheim"/>
                <a:ea typeface="Anaheim"/>
                <a:cs typeface="Anaheim"/>
                <a:sym typeface="Anaheim"/>
              </a:rPr>
              <a:t>Det finns två sätt vi kan definiera datatyper på ^</a:t>
            </a:r>
            <a:endParaRPr>
              <a:solidFill>
                <a:srgbClr val="61AF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3" name="Google Shape;1513;p104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514" name="Google Shape;1514;p10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15" name="Google Shape;1515;p10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16" name="Google Shape;1516;p10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17" name="Google Shape;1517;p104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518" name="Google Shape;1518;p104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19" name="Google Shape;1519;p104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20" name="Google Shape;1520;p104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21" name="Google Shape;1521;p104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04"/>
          <p:cNvSpPr txBox="1"/>
          <p:nvPr/>
        </p:nvSpPr>
        <p:spPr>
          <a:xfrm>
            <a:off x="802375" y="246950"/>
            <a:ext cx="4680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#2–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ny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aktivitet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Detta gör du enklast med högerklick på 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m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appen för dina xml aktiviteter.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Glöm ej att det skall bli en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‘Empty Activity’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Slide #32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523" name="Google Shape;1523;p104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524" name="Google Shape;1524;p104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25" name="Google Shape;1525;p104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26" name="Google Shape;1526;p104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27" name="Google Shape;1527;p104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528" name="Google Shape;1528;p104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29" name="Google Shape;1529;p104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30" name="Google Shape;1530;p104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31" name="Google Shape;1531;p104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32" name="Google Shape;1532;p104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04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04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04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#2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36" name="Google Shape;1536;p104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37" name="Google Shape;1537;p104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04"/>
          <p:cNvSpPr txBox="1"/>
          <p:nvPr/>
        </p:nvSpPr>
        <p:spPr>
          <a:xfrm>
            <a:off x="6223125" y="2892575"/>
            <a:ext cx="2261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Att skapa en ny aktivitet är väldigt enkelt!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 du går in till din manifest.xml fil, så ser du att aktiviteten automatiskt inkluderats!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oogle Shape;1543;p105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544" name="Google Shape;1544;p10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45" name="Google Shape;1545;p10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46" name="Google Shape;1546;p10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47" name="Google Shape;1547;p105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548" name="Google Shape;1548;p105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49" name="Google Shape;1549;p105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0" name="Google Shape;1550;p105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51" name="Google Shape;1551;p105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05"/>
          <p:cNvSpPr txBox="1"/>
          <p:nvPr/>
        </p:nvSpPr>
        <p:spPr>
          <a:xfrm>
            <a:off x="802375" y="246950"/>
            <a:ext cx="4680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#3–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Försök nu att navigera till den 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nya aktiviteten vi ett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‘Intent’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	Glöm ej onClickListener{}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Glöm ej att du behöver dina id’n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Kommer du ihåg hur man instansierar ett objekt som t.ex. Ett Intent?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Slide #41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553" name="Google Shape;1553;p105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554" name="Google Shape;1554;p105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5" name="Google Shape;1555;p105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6" name="Google Shape;1556;p105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57" name="Google Shape;1557;p105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558" name="Google Shape;1558;p105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59" name="Google Shape;1559;p105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60" name="Google Shape;1560;p105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61" name="Google Shape;1561;p105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62" name="Google Shape;1562;p105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05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05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05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#3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66" name="Google Shape;1566;p105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67" name="Google Shape;1567;p105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105"/>
          <p:cNvSpPr txBox="1"/>
          <p:nvPr/>
        </p:nvSpPr>
        <p:spPr>
          <a:xfrm>
            <a:off x="6223125" y="2892575"/>
            <a:ext cx="2658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Intent delen kan vara klurig, här ser vi ny syntax för just Kotlin som kan kännas svår att bekanta sig med.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Notera och analysera varje ord i koden, lista ut vad dem gör så blir kunskapen din…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3" name="Google Shape;1573;p106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574" name="Google Shape;1574;p10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75" name="Google Shape;1575;p10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76" name="Google Shape;1576;p10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77" name="Google Shape;1577;p106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578" name="Google Shape;1578;p106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79" name="Google Shape;1579;p106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0" name="Google Shape;1580;p106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81" name="Google Shape;1581;p106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06"/>
          <p:cNvSpPr txBox="1"/>
          <p:nvPr/>
        </p:nvSpPr>
        <p:spPr>
          <a:xfrm>
            <a:off x="802375" y="246950"/>
            <a:ext cx="4680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#4–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Skicka vidare data via ett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Intent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Packa sedan up datan inom aktiviteten 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du skickat vidare till.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Logga resultatet via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SOUT</a:t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putExtra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intent.getStringExtra()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583" name="Google Shape;1583;p106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584" name="Google Shape;1584;p106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5" name="Google Shape;1585;p106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6" name="Google Shape;1586;p106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587" name="Google Shape;1587;p106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588" name="Google Shape;1588;p106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89" name="Google Shape;1589;p106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90" name="Google Shape;1590;p106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591" name="Google Shape;1591;p106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592" name="Google Shape;1592;p106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6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06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6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#4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96" name="Google Shape;1596;p106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97" name="Google Shape;1597;p106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6"/>
          <p:cNvSpPr txBox="1"/>
          <p:nvPr/>
        </p:nvSpPr>
        <p:spPr>
          <a:xfrm>
            <a:off x="6223125" y="2892575"/>
            <a:ext cx="265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Nu blir det mycket, minns du hur man gjorde?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Glöm inte .apply() på intent!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107"/>
          <p:cNvGrpSpPr/>
          <p:nvPr/>
        </p:nvGrpSpPr>
        <p:grpSpPr>
          <a:xfrm>
            <a:off x="7857625" y="661875"/>
            <a:ext cx="1668375" cy="1470975"/>
            <a:chOff x="6974825" y="1092500"/>
            <a:chExt cx="1668375" cy="1470975"/>
          </a:xfrm>
        </p:grpSpPr>
        <p:sp>
          <p:nvSpPr>
            <p:cNvPr id="1604" name="Google Shape;1604;p10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5" name="Google Shape;1605;p10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6" name="Google Shape;1606;p10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07" name="Google Shape;1607;p107"/>
          <p:cNvGrpSpPr/>
          <p:nvPr/>
        </p:nvGrpSpPr>
        <p:grpSpPr>
          <a:xfrm>
            <a:off x="6974825" y="1092500"/>
            <a:ext cx="1668375" cy="1470975"/>
            <a:chOff x="6974825" y="1092500"/>
            <a:chExt cx="1668375" cy="1470975"/>
          </a:xfrm>
        </p:grpSpPr>
        <p:sp>
          <p:nvSpPr>
            <p:cNvPr id="1608" name="Google Shape;1608;p107"/>
            <p:cNvSpPr txBox="1"/>
            <p:nvPr/>
          </p:nvSpPr>
          <p:spPr>
            <a:xfrm>
              <a:off x="6974825" y="1302838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9" name="Google Shape;1609;p107"/>
            <p:cNvSpPr txBox="1"/>
            <p:nvPr/>
          </p:nvSpPr>
          <p:spPr>
            <a:xfrm>
              <a:off x="7120800" y="1516775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0" name="Google Shape;1610;p107"/>
            <p:cNvSpPr txBox="1"/>
            <p:nvPr/>
          </p:nvSpPr>
          <p:spPr>
            <a:xfrm>
              <a:off x="7262900" y="1092500"/>
              <a:ext cx="1380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1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1" name="Google Shape;1611;p107"/>
          <p:cNvSpPr/>
          <p:nvPr/>
        </p:nvSpPr>
        <p:spPr>
          <a:xfrm>
            <a:off x="236600" y="236600"/>
            <a:ext cx="5246400" cy="47526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07"/>
          <p:cNvSpPr txBox="1"/>
          <p:nvPr/>
        </p:nvSpPr>
        <p:spPr>
          <a:xfrm>
            <a:off x="802375" y="246950"/>
            <a:ext cx="46806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–Uppgift #5– //</a:t>
            </a:r>
            <a:endParaRPr sz="12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" sz="1200">
                <a:solidFill>
                  <a:srgbClr val="EF596F"/>
                </a:solidFill>
                <a:latin typeface="Fira Code"/>
                <a:ea typeface="Fira Code"/>
                <a:cs typeface="Fira Code"/>
                <a:sym typeface="Fira Code"/>
              </a:rPr>
              <a:t>THE TOUGH NUT</a:t>
            </a:r>
            <a:endParaRPr sz="1200">
              <a:solidFill>
                <a:srgbClr val="EF59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/* INSTRUCTIONS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Skapa en ny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aktivitet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för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‘REGISTER’</a:t>
            </a:r>
            <a:endParaRPr sz="1200">
              <a:solidFill>
                <a:srgbClr val="61AF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Denna aktivitet skall ha ett input fält för: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‘Användarnamn’</a:t>
            </a:r>
            <a:endParaRPr sz="1200">
              <a:solidFill>
                <a:srgbClr val="D55FDE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" sz="1200">
                <a:solidFill>
                  <a:srgbClr val="D55FDE"/>
                </a:solidFill>
                <a:latin typeface="Fira Code"/>
                <a:ea typeface="Fira Code"/>
                <a:cs typeface="Fira Code"/>
                <a:sym typeface="Fira Code"/>
              </a:rPr>
              <a:t>‘Lösenord’</a:t>
            </a:r>
            <a:endParaRPr sz="1200">
              <a:solidFill>
                <a:srgbClr val="D55FDE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När </a:t>
            </a:r>
            <a:r>
              <a:rPr lang="en" sz="1200">
                <a:solidFill>
                  <a:srgbClr val="61AFEF"/>
                </a:solidFill>
                <a:latin typeface="Fira Code"/>
                <a:ea typeface="Fira Code"/>
                <a:cs typeface="Fira Code"/>
                <a:sym typeface="Fira Code"/>
              </a:rPr>
              <a:t>‘Submit’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 knappen trycks, läggs </a:t>
            </a:r>
            <a:b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	denna användare in i en </a:t>
            </a:r>
            <a:r>
              <a:rPr lang="en" sz="1200">
                <a:solidFill>
                  <a:srgbClr val="FFC66D"/>
                </a:solidFill>
                <a:latin typeface="Fira Code"/>
                <a:ea typeface="Fira Code"/>
                <a:cs typeface="Fira Code"/>
                <a:sym typeface="Fira Code"/>
              </a:rPr>
              <a:t>Array</a:t>
            </a: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Fira Code"/>
                <a:ea typeface="Fira Code"/>
                <a:cs typeface="Fira Code"/>
                <a:sym typeface="Fira Code"/>
              </a:rPr>
              <a:t>*/</a:t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i="1" lang="en" sz="12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HINT &amp; Examples</a:t>
            </a:r>
            <a:endParaRPr i="1" sz="1200">
              <a:solidFill>
                <a:srgbClr val="359FF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hint(</a:t>
            </a: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”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Du kan kolla så att strängen inte är tom med 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	username.isNotEmpty() metoden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Inom OOP så är ju såklart användaren </a:t>
            </a:r>
            <a:b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	ett objekt.</a:t>
            </a:r>
            <a:endParaRPr sz="1200">
              <a:solidFill>
                <a:srgbClr val="54A85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A857"/>
                </a:solidFill>
                <a:latin typeface="Fira Code"/>
                <a:ea typeface="Fira Code"/>
                <a:cs typeface="Fira Code"/>
                <a:sym typeface="Fira Code"/>
              </a:rPr>
              <a:t> ”</a:t>
            </a:r>
            <a:r>
              <a:rPr lang="en" sz="1200">
                <a:solidFill>
                  <a:srgbClr val="359FF4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2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C66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613" name="Google Shape;1613;p107"/>
          <p:cNvGrpSpPr/>
          <p:nvPr/>
        </p:nvGrpSpPr>
        <p:grpSpPr>
          <a:xfrm>
            <a:off x="8026050" y="990800"/>
            <a:ext cx="1875775" cy="854300"/>
            <a:chOff x="8026050" y="990800"/>
            <a:chExt cx="1875775" cy="854300"/>
          </a:xfrm>
        </p:grpSpPr>
        <p:sp>
          <p:nvSpPr>
            <p:cNvPr id="1614" name="Google Shape;1614;p107"/>
            <p:cNvSpPr txBox="1"/>
            <p:nvPr/>
          </p:nvSpPr>
          <p:spPr>
            <a:xfrm>
              <a:off x="8521525" y="14449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5" name="Google Shape;1615;p107"/>
            <p:cNvSpPr txBox="1"/>
            <p:nvPr/>
          </p:nvSpPr>
          <p:spPr>
            <a:xfrm>
              <a:off x="8242500" y="12267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0 1 0 1 0 1  0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6" name="Google Shape;1616;p107"/>
            <p:cNvSpPr txBox="1"/>
            <p:nvPr/>
          </p:nvSpPr>
          <p:spPr>
            <a:xfrm>
              <a:off x="8026050" y="9908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617" name="Google Shape;1617;p107"/>
          <p:cNvGrpSpPr/>
          <p:nvPr/>
        </p:nvGrpSpPr>
        <p:grpSpPr>
          <a:xfrm>
            <a:off x="5942875" y="-164525"/>
            <a:ext cx="1814400" cy="1088975"/>
            <a:chOff x="5942875" y="-164525"/>
            <a:chExt cx="1814400" cy="1088975"/>
          </a:xfrm>
        </p:grpSpPr>
        <p:sp>
          <p:nvSpPr>
            <p:cNvPr id="1618" name="Google Shape;1618;p107"/>
            <p:cNvSpPr txBox="1"/>
            <p:nvPr/>
          </p:nvSpPr>
          <p:spPr>
            <a:xfrm>
              <a:off x="6376975" y="52425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19" name="Google Shape;1619;p107"/>
            <p:cNvSpPr txBox="1"/>
            <p:nvPr/>
          </p:nvSpPr>
          <p:spPr>
            <a:xfrm>
              <a:off x="6224575" y="312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20" name="Google Shape;1620;p107"/>
            <p:cNvSpPr txBox="1"/>
            <p:nvPr/>
          </p:nvSpPr>
          <p:spPr>
            <a:xfrm>
              <a:off x="5942875" y="-164525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21" name="Google Shape;1621;p107"/>
            <p:cNvSpPr txBox="1"/>
            <p:nvPr/>
          </p:nvSpPr>
          <p:spPr>
            <a:xfrm>
              <a:off x="6081625" y="64700"/>
              <a:ext cx="13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59FF4"/>
                  </a:solidFill>
                  <a:latin typeface="Anaheim"/>
                  <a:ea typeface="Anaheim"/>
                  <a:cs typeface="Anaheim"/>
                  <a:sym typeface="Anaheim"/>
                </a:rPr>
                <a:t>0 1 0 1 0 0 1 0 </a:t>
              </a:r>
              <a:endParaRPr>
                <a:solidFill>
                  <a:srgbClr val="359FF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22" name="Google Shape;1622;p107"/>
          <p:cNvSpPr/>
          <p:nvPr/>
        </p:nvSpPr>
        <p:spPr>
          <a:xfrm>
            <a:off x="6755050" y="-1650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07"/>
          <p:cNvSpPr/>
          <p:nvPr/>
        </p:nvSpPr>
        <p:spPr>
          <a:xfrm>
            <a:off x="8026050" y="-1879800"/>
            <a:ext cx="795900" cy="29826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07"/>
          <p:cNvSpPr/>
          <p:nvPr/>
        </p:nvSpPr>
        <p:spPr>
          <a:xfrm>
            <a:off x="6601538" y="312700"/>
            <a:ext cx="2361600" cy="1326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48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7"/>
          <p:cNvSpPr txBox="1"/>
          <p:nvPr/>
        </p:nvSpPr>
        <p:spPr>
          <a:xfrm rot="246094">
            <a:off x="6810756" y="660357"/>
            <a:ext cx="1996513" cy="6309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8BA36"/>
                </a:solidFill>
                <a:latin typeface="Anaheim"/>
                <a:ea typeface="Anaheim"/>
                <a:cs typeface="Anaheim"/>
                <a:sym typeface="Anaheim"/>
              </a:rPr>
              <a:t>Uppgift #5</a:t>
            </a:r>
            <a:endParaRPr sz="2900">
              <a:solidFill>
                <a:srgbClr val="E8BA36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26" name="Google Shape;1626;p107"/>
          <p:cNvSpPr txBox="1"/>
          <p:nvPr/>
        </p:nvSpPr>
        <p:spPr>
          <a:xfrm>
            <a:off x="236600" y="246950"/>
            <a:ext cx="7305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 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15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16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17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19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20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21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22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latin typeface="Fira Code"/>
                <a:ea typeface="Fira Code"/>
                <a:cs typeface="Fira Code"/>
                <a:sym typeface="Fira Code"/>
              </a:rPr>
              <a:t>23</a:t>
            </a:r>
            <a:endParaRPr sz="1300">
              <a:solidFill>
                <a:srgbClr val="BBBBB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627" name="Google Shape;1627;p107"/>
          <p:cNvCxnSpPr/>
          <p:nvPr/>
        </p:nvCxnSpPr>
        <p:spPr>
          <a:xfrm flipH="1">
            <a:off x="709800" y="246950"/>
            <a:ext cx="41100" cy="4731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107"/>
          <p:cNvSpPr txBox="1"/>
          <p:nvPr/>
        </p:nvSpPr>
        <p:spPr>
          <a:xfrm>
            <a:off x="5942875" y="33103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Lycka till, champ!</a:t>
            </a:r>
            <a:endParaRPr i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08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634" name="Google Shape;1634;p108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kristoffer.johansson@sti.se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sti.learning.nu/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08"/>
          <p:cNvSpPr txBox="1"/>
          <p:nvPr/>
        </p:nvSpPr>
        <p:spPr>
          <a:xfrm>
            <a:off x="374075" y="4530425"/>
            <a:ext cx="59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You can also contact me VIA Teams (quicker response)</a:t>
            </a:r>
            <a:br>
              <a:rPr i="1" lang="en">
                <a:latin typeface="Anaheim"/>
                <a:ea typeface="Anaheim"/>
                <a:cs typeface="Anaheim"/>
                <a:sym typeface="Anaheim"/>
              </a:rPr>
            </a:br>
            <a:r>
              <a:rPr i="1" lang="en">
                <a:latin typeface="Anaheim"/>
                <a:ea typeface="Anaheim"/>
                <a:cs typeface="Anaheim"/>
                <a:sym typeface="Anaheim"/>
              </a:rPr>
              <a:t>Du kan också kontakta mig VIA Teams (Snabbare svar)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/>
          <p:nvPr>
            <p:ph type="title"/>
          </p:nvPr>
        </p:nvSpPr>
        <p:spPr>
          <a:xfrm>
            <a:off x="3633875" y="1012300"/>
            <a:ext cx="54129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ImageView Properly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